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338" r:id="rId3"/>
    <p:sldId id="343" r:id="rId4"/>
    <p:sldId id="345" r:id="rId5"/>
    <p:sldId id="344" r:id="rId6"/>
    <p:sldId id="317" r:id="rId7"/>
    <p:sldId id="347" r:id="rId8"/>
    <p:sldId id="349" r:id="rId9"/>
    <p:sldId id="350" r:id="rId10"/>
    <p:sldId id="342" r:id="rId11"/>
    <p:sldId id="340" r:id="rId12"/>
    <p:sldId id="341" r:id="rId13"/>
    <p:sldId id="351" r:id="rId14"/>
    <p:sldId id="348" r:id="rId15"/>
    <p:sldId id="346" r:id="rId16"/>
    <p:sldId id="270" r:id="rId17"/>
  </p:sldIdLst>
  <p:sldSz cx="12192000" cy="6858000"/>
  <p:notesSz cx="6797675" cy="987266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67082"/>
    <a:srgbClr val="5B9BD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2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216" y="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3BBDC0-0B74-4B6A-88E2-ACF337C8118E}" type="datetimeFigureOut">
              <a:rPr lang="ru-RU" smtClean="0"/>
              <a:pPr/>
              <a:t>31.10.2025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EB1A6F-7B93-4E3F-A824-18E2C959FC5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52808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3BBDC0-0B74-4B6A-88E2-ACF337C8118E}" type="datetimeFigureOut">
              <a:rPr lang="ru-RU" smtClean="0"/>
              <a:pPr/>
              <a:t>31.10.2025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EB1A6F-7B93-4E3F-A824-18E2C959FC5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21526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3BBDC0-0B74-4B6A-88E2-ACF337C8118E}" type="datetimeFigureOut">
              <a:rPr lang="ru-RU" smtClean="0"/>
              <a:pPr/>
              <a:t>31.10.2025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EB1A6F-7B93-4E3F-A824-18E2C959FC5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83500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3BBDC0-0B74-4B6A-88E2-ACF337C8118E}" type="datetimeFigureOut">
              <a:rPr lang="ru-RU" smtClean="0"/>
              <a:pPr/>
              <a:t>31.10.2025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EB1A6F-7B93-4E3F-A824-18E2C959FC5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14463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3BBDC0-0B74-4B6A-88E2-ACF337C8118E}" type="datetimeFigureOut">
              <a:rPr lang="ru-RU" smtClean="0"/>
              <a:pPr/>
              <a:t>31.10.2025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EB1A6F-7B93-4E3F-A824-18E2C959FC5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65075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3BBDC0-0B74-4B6A-88E2-ACF337C8118E}" type="datetimeFigureOut">
              <a:rPr lang="ru-RU" smtClean="0"/>
              <a:pPr/>
              <a:t>31.10.2025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EB1A6F-7B93-4E3F-A824-18E2C959FC5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40410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3BBDC0-0B74-4B6A-88E2-ACF337C8118E}" type="datetimeFigureOut">
              <a:rPr lang="ru-RU" smtClean="0"/>
              <a:pPr/>
              <a:t>31.10.2025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EB1A6F-7B93-4E3F-A824-18E2C959FC5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86038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3BBDC0-0B74-4B6A-88E2-ACF337C8118E}" type="datetimeFigureOut">
              <a:rPr lang="ru-RU" smtClean="0"/>
              <a:pPr/>
              <a:t>31.10.2025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EB1A6F-7B93-4E3F-A824-18E2C959FC5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93501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3BBDC0-0B74-4B6A-88E2-ACF337C8118E}" type="datetimeFigureOut">
              <a:rPr lang="ru-RU" smtClean="0"/>
              <a:pPr/>
              <a:t>31.10.2025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EB1A6F-7B93-4E3F-A824-18E2C959FC5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74094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3BBDC0-0B74-4B6A-88E2-ACF337C8118E}" type="datetimeFigureOut">
              <a:rPr lang="ru-RU" smtClean="0"/>
              <a:pPr/>
              <a:t>31.10.2025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EB1A6F-7B93-4E3F-A824-18E2C959FC5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98188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3BBDC0-0B74-4B6A-88E2-ACF337C8118E}" type="datetimeFigureOut">
              <a:rPr lang="ru-RU" smtClean="0"/>
              <a:pPr/>
              <a:t>31.10.2025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EB1A6F-7B93-4E3F-A824-18E2C959FC5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88380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3BBDC0-0B74-4B6A-88E2-ACF337C8118E}" type="datetimeFigureOut">
              <a:rPr lang="ru-RU" smtClean="0"/>
              <a:pPr/>
              <a:t>31.10.2025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EB1A6F-7B93-4E3F-A824-18E2C959FC5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59647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login.consultant.ru/link/?req=doc&amp;base=LAW&amp;n=499073" TargetMode="Externa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hyperlink" Target="https://login.consultant.ru/link/?req=doc&amp;base=LAW&amp;n=513601&amp;date=28.09.2025&amp;dst=100744&amp;field=134&amp;demo=1" TargetMode="External"/><Relationship Id="rId3" Type="http://schemas.openxmlformats.org/officeDocument/2006/relationships/image" Target="../media/image3.png"/><Relationship Id="rId7" Type="http://schemas.openxmlformats.org/officeDocument/2006/relationships/hyperlink" Target="https://login.consultant.ru/link/?req=doc&amp;base=LAW&amp;n=506872&amp;date=28.09.2025&amp;dst=119295&amp;field=134&amp;demo=1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login.consultant.ru/link/?req=doc&amp;base=LAW&amp;n=496909" TargetMode="Externa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jpe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4341" y="0"/>
            <a:ext cx="2639616" cy="6858000"/>
          </a:xfrm>
          <a:prstGeom prst="rect">
            <a:avLst/>
          </a:prstGeom>
          <a:solidFill>
            <a:srgbClr val="067082"/>
          </a:solidFill>
          <a:ln>
            <a:solidFill>
              <a:srgbClr val="06708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>
              <a:solidFill>
                <a:srgbClr val="5B9BD5"/>
              </a:solidFill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7487477" y="6309321"/>
            <a:ext cx="4704523" cy="3037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3118633" y="894702"/>
            <a:ext cx="391416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latin typeface="Constantia" panose="02030602050306030303" pitchFamily="18" charset="0"/>
                <a:ea typeface="Amiri" panose="00000500000000000000" pitchFamily="2" charset="-78"/>
                <a:cs typeface="Amiri" panose="00000500000000000000" pitchFamily="2" charset="-78"/>
              </a:rPr>
              <a:t>Управление Федеральной антимонопольной службы по Тюменской области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9840416" y="5829267"/>
            <a:ext cx="21122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Myriad Pro" pitchFamily="34" charset="0"/>
              </a:rPr>
              <a:t>октябрь, </a:t>
            </a:r>
            <a:r>
              <a:rPr lang="ru-RU" dirty="0">
                <a:latin typeface="Myriad Pro" pitchFamily="34" charset="0"/>
              </a:rPr>
              <a:t>2025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078760" y="3001847"/>
            <a:ext cx="8615493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ПРАКТИКА</a:t>
            </a: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ПРИМЕНЕНИЯ ЗАКОНОДАТЕЛЬСТВА </a:t>
            </a:r>
          </a:p>
          <a:p>
            <a:pPr algn="ctr"/>
            <a:r>
              <a:rPr lang="ru-RU" sz="2400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 ЗАКУПКАХ ОТДЕЛЬНЫМИ ВИДАМИ ЮРИДИЧЕСКИХ ЛИЦ</a:t>
            </a:r>
          </a:p>
          <a:p>
            <a:endParaRPr lang="ru-RU" sz="2800" dirty="0"/>
          </a:p>
        </p:txBody>
      </p:sp>
      <p:sp>
        <p:nvSpPr>
          <p:cNvPr id="5" name="Минус 4"/>
          <p:cNvSpPr/>
          <p:nvPr/>
        </p:nvSpPr>
        <p:spPr>
          <a:xfrm>
            <a:off x="2798063" y="670733"/>
            <a:ext cx="2512297" cy="258792"/>
          </a:xfrm>
          <a:prstGeom prst="mathMinus">
            <a:avLst/>
          </a:prstGeom>
          <a:solidFill>
            <a:srgbClr val="06708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067082"/>
              </a:solidFill>
            </a:endParaRPr>
          </a:p>
        </p:txBody>
      </p:sp>
      <p:sp>
        <p:nvSpPr>
          <p:cNvPr id="9" name="TextBox 6">
            <a:extLst>
              <a:ext uri="{FF2B5EF4-FFF2-40B4-BE49-F238E27FC236}">
                <a16:creationId xmlns="" xmlns:a16="http://schemas.microsoft.com/office/drawing/2014/main" id="{EA7D4F0A-7237-4917-A46D-BA7E4EB2DF3E}"/>
              </a:ext>
            </a:extLst>
          </p:cNvPr>
          <p:cNvSpPr txBox="1"/>
          <p:nvPr/>
        </p:nvSpPr>
        <p:spPr>
          <a:xfrm>
            <a:off x="2804380" y="5233160"/>
            <a:ext cx="514989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b="1" dirty="0">
                <a:latin typeface="Constantia" panose="02030602050306030303" pitchFamily="18" charset="0"/>
                <a:cs typeface="Times New Roman" panose="02020603050405020304" pitchFamily="18" charset="0"/>
              </a:rPr>
              <a:t>Верзун Юрий Дмитриевич </a:t>
            </a:r>
            <a:r>
              <a:rPr lang="ru-RU" sz="2000" b="1" dirty="0">
                <a:latin typeface="Constantia" panose="02030602050306030303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ru-RU" dirty="0">
                <a:latin typeface="Constantia" panose="02030602050306030303" pitchFamily="18" charset="0"/>
                <a:cs typeface="Times New Roman" panose="02020603050405020304" pitchFamily="18" charset="0"/>
              </a:rPr>
              <a:t>Заместитель руководителя-начальник отдела контроля закупок Тюменского УФАС России</a:t>
            </a:r>
          </a:p>
        </p:txBody>
      </p:sp>
      <p:pic>
        <p:nvPicPr>
          <p:cNvPr id="12" name="Рисунок 11">
            <a:extLst>
              <a:ext uri="{FF2B5EF4-FFF2-40B4-BE49-F238E27FC236}">
                <a16:creationId xmlns="" xmlns:a16="http://schemas.microsoft.com/office/drawing/2014/main" id="{AE00159A-7941-4ADB-8BC7-DD71E049311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7082" y="-210849"/>
            <a:ext cx="5225467" cy="26133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049795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7818709" y="6309321"/>
            <a:ext cx="4373290" cy="3037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29"/>
          <p:cNvSpPr/>
          <p:nvPr/>
        </p:nvSpPr>
        <p:spPr>
          <a:xfrm>
            <a:off x="9722601" y="47990"/>
            <a:ext cx="2460600" cy="6309321"/>
          </a:xfrm>
          <a:prstGeom prst="rect">
            <a:avLst/>
          </a:prstGeom>
          <a:solidFill>
            <a:srgbClr val="F7F7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pic>
        <p:nvPicPr>
          <p:cNvPr id="10" name="Рисунок 26"/>
          <p:cNvPicPr/>
          <p:nvPr/>
        </p:nvPicPr>
        <p:blipFill>
          <a:blip r:embed="rId3"/>
          <a:stretch/>
        </p:blipFill>
        <p:spPr>
          <a:xfrm rot="10800000">
            <a:off x="10800523" y="4973634"/>
            <a:ext cx="1399680" cy="1288440"/>
          </a:xfrm>
          <a:prstGeom prst="rect">
            <a:avLst/>
          </a:prstGeom>
          <a:ln w="0">
            <a:noFill/>
          </a:ln>
        </p:spPr>
      </p:pic>
      <p:pic>
        <p:nvPicPr>
          <p:cNvPr id="11" name="Рисунок 15"/>
          <p:cNvPicPr/>
          <p:nvPr/>
        </p:nvPicPr>
        <p:blipFill>
          <a:blip r:embed="rId4"/>
          <a:stretch/>
        </p:blipFill>
        <p:spPr>
          <a:xfrm rot="10800000">
            <a:off x="10764240" y="0"/>
            <a:ext cx="1427760" cy="867960"/>
          </a:xfrm>
          <a:prstGeom prst="rect">
            <a:avLst/>
          </a:prstGeom>
          <a:ln w="0">
            <a:noFill/>
          </a:ln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9839738" y="47990"/>
            <a:ext cx="1164332" cy="5821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Прямоугольник 1">
            <a:extLst>
              <a:ext uri="{FF2B5EF4-FFF2-40B4-BE49-F238E27FC236}">
                <a16:creationId xmlns="" xmlns:a16="http://schemas.microsoft.com/office/drawing/2014/main" id="{11E7C30E-5CC3-40CA-AE46-C611AD1B4832}"/>
              </a:ext>
            </a:extLst>
          </p:cNvPr>
          <p:cNvSpPr/>
          <p:nvPr/>
        </p:nvSpPr>
        <p:spPr>
          <a:xfrm>
            <a:off x="172735" y="519"/>
            <a:ext cx="9471427" cy="677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06708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</a:p>
          <a:p>
            <a:r>
              <a:rPr lang="ru-RU" sz="2000" b="1" dirty="0">
                <a:solidFill>
                  <a:srgbClr val="06708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endParaRPr lang="ru-RU" b="1" dirty="0">
              <a:solidFill>
                <a:srgbClr val="06708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>
            <a:extLst>
              <a:ext uri="{FF2B5EF4-FFF2-40B4-BE49-F238E27FC236}">
                <a16:creationId xmlns="" xmlns:a16="http://schemas.microsoft.com/office/drawing/2014/main" id="{68C8FFC9-CBC9-4D3D-8310-BBA526AC99CE}"/>
              </a:ext>
            </a:extLst>
          </p:cNvPr>
          <p:cNvSpPr/>
          <p:nvPr/>
        </p:nvSpPr>
        <p:spPr>
          <a:xfrm>
            <a:off x="26496" y="47990"/>
            <a:ext cx="9703782" cy="81253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§"/>
            </a:pP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135-ФЗ жалобы на действия (бездействие) заказчика </a:t>
            </a:r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</a:t>
            </a:r>
            <a:endParaRPr lang="ru-RU" sz="1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ru-RU" sz="1600" b="1" dirty="0" smtClean="0">
                <a:cs typeface="Times New Roman" panose="02020603050405020304" pitchFamily="18" charset="0"/>
              </a:rPr>
              <a:t>Способ </a:t>
            </a:r>
            <a:r>
              <a:rPr lang="ru-RU" sz="1600" b="1" dirty="0">
                <a:cs typeface="Times New Roman" panose="02020603050405020304" pitchFamily="18" charset="0"/>
              </a:rPr>
              <a:t>закупки</a:t>
            </a:r>
            <a:r>
              <a:rPr lang="ru-RU" sz="1600" dirty="0">
                <a:cs typeface="Times New Roman" panose="02020603050405020304" pitchFamily="18" charset="0"/>
              </a:rPr>
              <a:t>: запрос предварительных предложений в эл. форме, среди СМСП</a:t>
            </a:r>
            <a:r>
              <a:rPr lang="ru-RU" sz="1600" dirty="0" smtClean="0">
                <a:cs typeface="Times New Roman" panose="02020603050405020304" pitchFamily="18" charset="0"/>
              </a:rPr>
              <a:t>.</a:t>
            </a:r>
          </a:p>
          <a:p>
            <a:endParaRPr lang="ru-RU" sz="800" dirty="0"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ru-RU" sz="1600" b="1" dirty="0">
                <a:cs typeface="Times New Roman" panose="02020603050405020304" pitchFamily="18" charset="0"/>
              </a:rPr>
              <a:t>Предмет закупки</a:t>
            </a:r>
            <a:r>
              <a:rPr lang="ru-RU" sz="1600" dirty="0">
                <a:cs typeface="Times New Roman" panose="02020603050405020304" pitchFamily="18" charset="0"/>
              </a:rPr>
              <a:t>: оказание услуг по физической охране образовательного учреждения</a:t>
            </a:r>
            <a:r>
              <a:rPr lang="ru-RU" sz="1600" dirty="0" smtClean="0">
                <a:cs typeface="Times New Roman" panose="02020603050405020304" pitchFamily="18" charset="0"/>
              </a:rPr>
              <a:t>.</a:t>
            </a:r>
          </a:p>
          <a:p>
            <a:endParaRPr lang="ru-RU" sz="800" dirty="0"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ru-RU" sz="1600" b="1" dirty="0">
                <a:cs typeface="Times New Roman" panose="02020603050405020304" pitchFamily="18" charset="0"/>
              </a:rPr>
              <a:t>НМЦД</a:t>
            </a:r>
            <a:r>
              <a:rPr lang="ru-RU" sz="1600" dirty="0">
                <a:cs typeface="Times New Roman" panose="02020603050405020304" pitchFamily="18" charset="0"/>
              </a:rPr>
              <a:t>: 15 702 422,40 рублей</a:t>
            </a:r>
            <a:r>
              <a:rPr lang="ru-RU" sz="1600" dirty="0" smtClean="0">
                <a:cs typeface="Times New Roman" panose="02020603050405020304" pitchFamily="18" charset="0"/>
              </a:rPr>
              <a:t>.</a:t>
            </a:r>
          </a:p>
          <a:p>
            <a:endParaRPr lang="ru-RU" sz="800" dirty="0"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ru-RU" sz="1600" b="1" dirty="0">
                <a:cs typeface="Times New Roman" panose="02020603050405020304" pitchFamily="18" charset="0"/>
              </a:rPr>
              <a:t>Срок оказания услуг установлен: </a:t>
            </a:r>
            <a:r>
              <a:rPr lang="ru-RU" sz="1600" dirty="0">
                <a:cs typeface="Times New Roman" panose="02020603050405020304" pitchFamily="18" charset="0"/>
              </a:rPr>
              <a:t>с 01.03.2025 по 28.02.2027.</a:t>
            </a:r>
          </a:p>
          <a:p>
            <a:endParaRPr lang="ru-RU" sz="800" dirty="0">
              <a:cs typeface="Times New Roman" panose="02020603050405020304" pitchFamily="18" charset="0"/>
            </a:endParaRPr>
          </a:p>
          <a:p>
            <a:r>
              <a:rPr lang="ru-RU" sz="1600" dirty="0">
                <a:cs typeface="Times New Roman" panose="02020603050405020304" pitchFamily="18" charset="0"/>
              </a:rPr>
              <a:t>Согласно Положению о закупке запрос предварительных предложений отнесен к </a:t>
            </a:r>
            <a:r>
              <a:rPr lang="ru-RU" sz="1600" b="1" dirty="0">
                <a:cs typeface="Times New Roman" panose="02020603050405020304" pitchFamily="18" charset="0"/>
              </a:rPr>
              <a:t>неконкурентному способу </a:t>
            </a:r>
            <a:r>
              <a:rPr lang="ru-RU" sz="1600" dirty="0">
                <a:cs typeface="Times New Roman" panose="02020603050405020304" pitchFamily="18" charset="0"/>
              </a:rPr>
              <a:t>закупки.  Единственный критерий для выбора такого способа определен в пункте 33.3 Положения о закупке: </a:t>
            </a:r>
            <a:r>
              <a:rPr lang="ru-RU" sz="1600" b="1" dirty="0">
                <a:cs typeface="Times New Roman" panose="02020603050405020304" pitchFamily="18" charset="0"/>
              </a:rPr>
              <a:t>цена договора не превышает 20 000 000,00 рублей</a:t>
            </a:r>
            <a:r>
              <a:rPr lang="ru-RU" sz="1600" dirty="0">
                <a:cs typeface="Times New Roman" panose="02020603050405020304" pitchFamily="18" charset="0"/>
              </a:rPr>
              <a:t>.</a:t>
            </a:r>
          </a:p>
          <a:p>
            <a:endParaRPr lang="ru-RU" sz="800" b="1" dirty="0">
              <a:cs typeface="Times New Roman" panose="02020603050405020304" pitchFamily="18" charset="0"/>
            </a:endParaRPr>
          </a:p>
          <a:p>
            <a:r>
              <a:rPr lang="ru-RU" sz="1600" b="1" dirty="0">
                <a:cs typeface="Times New Roman" panose="02020603050405020304" pitchFamily="18" charset="0"/>
              </a:rPr>
              <a:t>       Выводы комиссии:</a:t>
            </a:r>
            <a:endParaRPr lang="ru-RU" sz="1600" dirty="0"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1600" dirty="0">
                <a:cs typeface="Times New Roman" panose="02020603050405020304" pitchFamily="18" charset="0"/>
              </a:rPr>
              <a:t>в данном случае </a:t>
            </a:r>
            <a:r>
              <a:rPr lang="ru-RU" sz="1600" b="1" dirty="0">
                <a:cs typeface="Times New Roman" panose="02020603050405020304" pitchFamily="18" charset="0"/>
              </a:rPr>
              <a:t>выбор неконкурентного способа </a:t>
            </a:r>
            <a:r>
              <a:rPr lang="ru-RU" sz="1600" dirty="0">
                <a:cs typeface="Times New Roman" panose="02020603050405020304" pitchFamily="18" charset="0"/>
              </a:rPr>
              <a:t>закупки представляет собой злоупотребление правом, выраженное в намеренном уклонении от проведения конкурентных процедур вопреки принципам осуществления закупок, а также целям правового регулирования в данной сфере;</a:t>
            </a:r>
          </a:p>
          <a:p>
            <a:endParaRPr lang="ru-RU" sz="800" dirty="0"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1600" dirty="0">
                <a:cs typeface="Times New Roman" panose="02020603050405020304" pitchFamily="18" charset="0"/>
              </a:rPr>
              <a:t>Реализация права заказчика на установление случаев осуществления неконкурентных закупок в положении о закупке должна соотноситься с принципами равноправия, справедливости, отсутствия дискриминации и необоснованных ограничений конкуренции по отношению к участникам закупки, указанными в части 1 статьи 3 Закона № 223-ФЗ;</a:t>
            </a:r>
          </a:p>
          <a:p>
            <a:endParaRPr lang="ru-RU" sz="800" dirty="0"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1600" dirty="0">
                <a:cs typeface="Times New Roman" panose="02020603050405020304" pitchFamily="18" charset="0"/>
              </a:rPr>
              <a:t>случай определенный в пункте 33.3 Положения о закупке для осуществления неконкурентной закупки не имеет разумных и объективных причин, объясняющих неприменение заказчиком конкурентных процедур, что противоречит принципам закупочной деятельности (ч. 1 ст. 3 Закона № 223-ФЗ) и сформулирован так, чтобы охватить практически любые потребности заказчика;</a:t>
            </a:r>
          </a:p>
          <a:p>
            <a:endParaRPr lang="ru-RU" sz="800" dirty="0"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1600" dirty="0">
                <a:cs typeface="Times New Roman" panose="02020603050405020304" pitchFamily="18" charset="0"/>
              </a:rPr>
              <a:t>необеспечение заказчиком конкурентных процедур приводит к ограничению доступа всех возможных лиц, претендующих на заключение договора, ограничивает сроки обжалования закупок потенциальными участниками таких закупок.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Прямоугольник 11">
            <a:extLst>
              <a:ext uri="{FF2B5EF4-FFF2-40B4-BE49-F238E27FC236}">
                <a16:creationId xmlns="" xmlns:a16="http://schemas.microsoft.com/office/drawing/2014/main" id="{11E7C30E-5CC3-40CA-AE46-C611AD1B4832}"/>
              </a:ext>
            </a:extLst>
          </p:cNvPr>
          <p:cNvSpPr/>
          <p:nvPr/>
        </p:nvSpPr>
        <p:spPr>
          <a:xfrm>
            <a:off x="326565" y="55025"/>
            <a:ext cx="938753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rgbClr val="067082"/>
                </a:solidFill>
                <a:latin typeface="Times New Roman" panose="02020603050405020304" pitchFamily="18" charset="0"/>
              </a:rPr>
              <a:t>ЗАКАЗЧИК НЕ ВПРАВЕ ЗЛОУПОТРЕБЛЯТЬ ПРИ ВЫБОРЕ СПОСОБА ЗАКУПКИ </a:t>
            </a:r>
            <a:endParaRPr lang="ru-RU" dirty="0">
              <a:solidFill>
                <a:srgbClr val="067082"/>
              </a:solidFill>
            </a:endParaRPr>
          </a:p>
        </p:txBody>
      </p:sp>
      <p:cxnSp>
        <p:nvCxnSpPr>
          <p:cNvPr id="13" name="Прямая соединительная линия 12">
            <a:extLst>
              <a:ext uri="{FF2B5EF4-FFF2-40B4-BE49-F238E27FC236}">
                <a16:creationId xmlns="" xmlns:a16="http://schemas.microsoft.com/office/drawing/2014/main" id="{34B2C283-EBD8-44C1-B4D7-B0897B14B790}"/>
              </a:ext>
            </a:extLst>
          </p:cNvPr>
          <p:cNvCxnSpPr>
            <a:cxnSpLocks/>
          </p:cNvCxnSpPr>
          <p:nvPr/>
        </p:nvCxnSpPr>
        <p:spPr>
          <a:xfrm>
            <a:off x="439410" y="369365"/>
            <a:ext cx="8938075" cy="15124"/>
          </a:xfrm>
          <a:prstGeom prst="line">
            <a:avLst/>
          </a:prstGeom>
          <a:ln w="38100">
            <a:solidFill>
              <a:srgbClr val="007E8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Рисунок 13">
            <a:extLst>
              <a:ext uri="{FF2B5EF4-FFF2-40B4-BE49-F238E27FC236}">
                <a16:creationId xmlns="" xmlns:a16="http://schemas.microsoft.com/office/drawing/2014/main" id="{5BFB3FDD-BC26-45FE-AC7D-A50714395C4C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482" t="25221" r="6462" b="5048"/>
          <a:stretch/>
        </p:blipFill>
        <p:spPr>
          <a:xfrm>
            <a:off x="9697930" y="1846808"/>
            <a:ext cx="2527540" cy="2147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44434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7487477" y="6309321"/>
            <a:ext cx="4704523" cy="3037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29"/>
          <p:cNvSpPr/>
          <p:nvPr/>
        </p:nvSpPr>
        <p:spPr>
          <a:xfrm>
            <a:off x="9731400" y="0"/>
            <a:ext cx="2460600" cy="6309321"/>
          </a:xfrm>
          <a:prstGeom prst="rect">
            <a:avLst/>
          </a:prstGeom>
          <a:solidFill>
            <a:srgbClr val="F7F7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pic>
        <p:nvPicPr>
          <p:cNvPr id="10" name="Рисунок 26"/>
          <p:cNvPicPr/>
          <p:nvPr/>
        </p:nvPicPr>
        <p:blipFill>
          <a:blip r:embed="rId3"/>
          <a:stretch/>
        </p:blipFill>
        <p:spPr>
          <a:xfrm rot="10800000">
            <a:off x="10800523" y="4973634"/>
            <a:ext cx="1399680" cy="1288440"/>
          </a:xfrm>
          <a:prstGeom prst="rect">
            <a:avLst/>
          </a:prstGeom>
          <a:ln w="0">
            <a:noFill/>
          </a:ln>
        </p:spPr>
      </p:pic>
      <p:pic>
        <p:nvPicPr>
          <p:cNvPr id="11" name="Рисунок 15"/>
          <p:cNvPicPr/>
          <p:nvPr/>
        </p:nvPicPr>
        <p:blipFill>
          <a:blip r:embed="rId4"/>
          <a:stretch/>
        </p:blipFill>
        <p:spPr>
          <a:xfrm rot="10800000">
            <a:off x="10764240" y="0"/>
            <a:ext cx="1427760" cy="867960"/>
          </a:xfrm>
          <a:prstGeom prst="rect">
            <a:avLst/>
          </a:prstGeom>
          <a:ln w="0">
            <a:noFill/>
          </a:ln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9839738" y="47990"/>
            <a:ext cx="1164332" cy="5821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Прямоугольник 1">
            <a:extLst>
              <a:ext uri="{FF2B5EF4-FFF2-40B4-BE49-F238E27FC236}">
                <a16:creationId xmlns="" xmlns:a16="http://schemas.microsoft.com/office/drawing/2014/main" id="{11E7C30E-5CC3-40CA-AE46-C611AD1B4832}"/>
              </a:ext>
            </a:extLst>
          </p:cNvPr>
          <p:cNvSpPr/>
          <p:nvPr/>
        </p:nvSpPr>
        <p:spPr>
          <a:xfrm>
            <a:off x="234890" y="221630"/>
            <a:ext cx="947142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rgbClr val="067082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     НАЦРЕЖИМ. РАССМОТРЕНИЕ ЗАЯВОК</a:t>
            </a:r>
            <a:endParaRPr lang="ru-RU" sz="1600" dirty="0">
              <a:solidFill>
                <a:srgbClr val="067082"/>
              </a:solidFill>
            </a:endParaRPr>
          </a:p>
        </p:txBody>
      </p:sp>
      <p:sp>
        <p:nvSpPr>
          <p:cNvPr id="4" name="Прямоугольник 3">
            <a:extLst>
              <a:ext uri="{FF2B5EF4-FFF2-40B4-BE49-F238E27FC236}">
                <a16:creationId xmlns="" xmlns:a16="http://schemas.microsoft.com/office/drawing/2014/main" id="{E7E54AB7-EA27-436B-BD47-7FB82018538A}"/>
              </a:ext>
            </a:extLst>
          </p:cNvPr>
          <p:cNvSpPr/>
          <p:nvPr/>
        </p:nvSpPr>
        <p:spPr>
          <a:xfrm>
            <a:off x="226687" y="590962"/>
            <a:ext cx="9471427" cy="66171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8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sz="1400" dirty="0">
                <a:ea typeface="Calibri" panose="020F0502020204030204" pitchFamily="34" charset="0"/>
                <a:cs typeface="Times New Roman" panose="02020603050405020304" pitchFamily="18" charset="0"/>
              </a:rPr>
              <a:t>Участник закупки обратился в УФАС с жалобой к заказчику на необоснованное отклонение.</a:t>
            </a:r>
          </a:p>
          <a:p>
            <a:endParaRPr lang="ru-RU" sz="14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sz="1400" dirty="0">
                <a:cs typeface="Times New Roman" panose="02020603050405020304" pitchFamily="18" charset="0"/>
              </a:rPr>
              <a:t>Заявитель не согласен с результатами аукциона на поставку медицинских перчаток, в соответствии с которыми победителем закупки определен участник закупки с наименьшей ценой без учета правил </a:t>
            </a:r>
            <a:r>
              <a:rPr lang="ru-RU" sz="1400" dirty="0" err="1">
                <a:cs typeface="Times New Roman" panose="02020603050405020304" pitchFamily="18" charset="0"/>
              </a:rPr>
              <a:t>нацрежима</a:t>
            </a:r>
            <a:r>
              <a:rPr lang="ru-RU" sz="1400" dirty="0">
                <a:cs typeface="Times New Roman" panose="02020603050405020304" pitchFamily="18" charset="0"/>
              </a:rPr>
              <a:t>.</a:t>
            </a:r>
          </a:p>
          <a:p>
            <a:r>
              <a:rPr lang="ru-RU" sz="1400" dirty="0">
                <a:cs typeface="Times New Roman" panose="02020603050405020304" pitchFamily="18" charset="0"/>
              </a:rPr>
              <a:t>По условиям закупки установлено </a:t>
            </a:r>
            <a:r>
              <a:rPr lang="ru-RU" sz="1400" b="1" i="1" dirty="0">
                <a:cs typeface="Times New Roman" panose="02020603050405020304" pitchFamily="18" charset="0"/>
              </a:rPr>
              <a:t>ограничение</a:t>
            </a:r>
            <a:r>
              <a:rPr lang="ru-RU" sz="1400" dirty="0">
                <a:cs typeface="Times New Roman" panose="02020603050405020304" pitchFamily="18" charset="0"/>
              </a:rPr>
              <a:t> в соответствии с Постановлением №1875.</a:t>
            </a:r>
          </a:p>
          <a:p>
            <a:endParaRPr lang="ru-RU" sz="1400" dirty="0">
              <a:cs typeface="Times New Roman" panose="02020603050405020304" pitchFamily="18" charset="0"/>
            </a:endParaRPr>
          </a:p>
          <a:p>
            <a:r>
              <a:rPr lang="ru-RU" sz="1400" b="1" dirty="0">
                <a:cs typeface="Times New Roman" panose="02020603050405020304" pitchFamily="18" charset="0"/>
              </a:rPr>
              <a:t>Доводы заказчика</a:t>
            </a:r>
            <a:r>
              <a:rPr lang="ru-RU" sz="1400" dirty="0">
                <a:cs typeface="Times New Roman" panose="02020603050405020304" pitchFamily="18" charset="0"/>
              </a:rPr>
              <a:t>: в </a:t>
            </a:r>
            <a:r>
              <a:rPr lang="ru-RU" sz="1400" dirty="0" smtClean="0">
                <a:cs typeface="Times New Roman" panose="02020603050405020304" pitchFamily="18" charset="0"/>
              </a:rPr>
              <a:t>документации о закупке </a:t>
            </a:r>
            <a:r>
              <a:rPr lang="ru-RU" sz="1400" b="1" dirty="0">
                <a:cs typeface="Times New Roman" panose="02020603050405020304" pitchFamily="18" charset="0"/>
              </a:rPr>
              <a:t>ошибочно </a:t>
            </a:r>
            <a:r>
              <a:rPr lang="ru-RU" sz="1400" b="1" dirty="0" smtClean="0">
                <a:cs typeface="Times New Roman" panose="02020603050405020304" pitchFamily="18" charset="0"/>
              </a:rPr>
              <a:t>установлено </a:t>
            </a:r>
            <a:r>
              <a:rPr lang="ru-RU" sz="1400" b="1" dirty="0">
                <a:cs typeface="Times New Roman" panose="02020603050405020304" pitchFamily="18" charset="0"/>
              </a:rPr>
              <a:t>ограничение </a:t>
            </a:r>
            <a:r>
              <a:rPr lang="ru-RU" sz="1400" dirty="0">
                <a:cs typeface="Times New Roman" panose="02020603050405020304" pitchFamily="18" charset="0"/>
              </a:rPr>
              <a:t>закупок товаров, происходящих из иностранных государств, поскольку примененный к </a:t>
            </a:r>
            <a:r>
              <a:rPr lang="ru-RU" sz="1400" b="1" dirty="0">
                <a:cs typeface="Times New Roman" panose="02020603050405020304" pitchFamily="18" charset="0"/>
              </a:rPr>
              <a:t>закупке ОКПД2 (22.19.60.119) не содержится в Приложении № 2 </a:t>
            </a:r>
            <a:r>
              <a:rPr lang="ru-RU" sz="1400" dirty="0">
                <a:cs typeface="Times New Roman" panose="02020603050405020304" pitchFamily="18" charset="0"/>
              </a:rPr>
              <a:t>Постановления №1875.</a:t>
            </a:r>
          </a:p>
          <a:p>
            <a:endParaRPr lang="ru-RU" sz="8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sz="1400" b="1" dirty="0">
                <a:cs typeface="Times New Roman" panose="02020603050405020304" pitchFamily="18" charset="0"/>
              </a:rPr>
              <a:t>      Выводы комиссии: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1400" dirty="0">
                <a:cs typeface="Times New Roman" panose="02020603050405020304" pitchFamily="18" charset="0"/>
              </a:rPr>
              <a:t>среди заявок поступивших на участие в закупке, 2 заявки полностью удовлетворяли требованиям </a:t>
            </a:r>
            <a:r>
              <a:rPr lang="ru-RU" sz="1400" dirty="0" err="1">
                <a:cs typeface="Times New Roman" panose="02020603050405020304" pitchFamily="18" charset="0"/>
              </a:rPr>
              <a:t>пп</a:t>
            </a:r>
            <a:r>
              <a:rPr lang="ru-RU" sz="1400" dirty="0">
                <a:cs typeface="Times New Roman" panose="02020603050405020304" pitchFamily="18" charset="0"/>
              </a:rPr>
              <a:t>. «а» п. 2 части 4 статьи 3.1 Закона №223-ФЗ, Постановления N 1875, п.16.2 раздела 16 аукционной документации, в связи с чем </a:t>
            </a:r>
            <a:r>
              <a:rPr lang="ru-RU" sz="1400" b="1" dirty="0">
                <a:cs typeface="Times New Roman" panose="02020603050405020304" pitchFamily="18" charset="0"/>
              </a:rPr>
              <a:t>заявки с иностранным товаром подлежали отклонению</a:t>
            </a:r>
            <a:r>
              <a:rPr lang="ru-RU" sz="1400" dirty="0">
                <a:cs typeface="Times New Roman" panose="02020603050405020304" pitchFamily="18" charset="0"/>
              </a:rPr>
              <a:t>, а определение победителя в таком случае осуществляется среди участников предложивших российский товар,  содержащийся в реестре российской промышленной продукции;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ru-RU" sz="800" dirty="0"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1400" dirty="0">
                <a:cs typeface="Times New Roman" panose="02020603050405020304" pitchFamily="18" charset="0"/>
              </a:rPr>
              <a:t>довод заказчика о том, что в аукционе не требовалось ограничение, Комиссия признала несостоятельным, </a:t>
            </a:r>
            <a:r>
              <a:rPr lang="ru-RU" sz="1400" dirty="0" smtClean="0">
                <a:cs typeface="Times New Roman" panose="02020603050405020304" pitchFamily="18" charset="0"/>
              </a:rPr>
              <a:t>поскольку в ОКПД 2 </a:t>
            </a:r>
            <a:r>
              <a:rPr lang="ru-RU" sz="1400" b="1" dirty="0" smtClean="0">
                <a:cs typeface="Times New Roman" panose="02020603050405020304" pitchFamily="18" charset="0"/>
              </a:rPr>
              <a:t>используется иерархический метод классификации и последовательный метод кодирования</a:t>
            </a:r>
            <a:r>
              <a:rPr lang="ru-RU" sz="1400" dirty="0" smtClean="0">
                <a:cs typeface="Times New Roman" panose="02020603050405020304" pitchFamily="18" charset="0"/>
              </a:rPr>
              <a:t>, в связи с чем группировка более высокого уровня включает в себя все входящие в нее группировки. </a:t>
            </a:r>
            <a:endParaRPr lang="ru-RU" sz="1400" dirty="0"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ru-RU" sz="1400" dirty="0" smtClean="0"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1400" dirty="0">
                <a:cs typeface="Times New Roman" panose="02020603050405020304" pitchFamily="18" charset="0"/>
              </a:rPr>
              <a:t> С</a:t>
            </a:r>
            <a:r>
              <a:rPr lang="ru-RU" sz="1400" dirty="0" smtClean="0">
                <a:cs typeface="Times New Roman" panose="02020603050405020304" pitchFamily="18" charset="0"/>
              </a:rPr>
              <a:t>оответствующая </a:t>
            </a:r>
            <a:r>
              <a:rPr lang="ru-RU" sz="1400" dirty="0">
                <a:cs typeface="Times New Roman" panose="02020603050405020304" pitchFamily="18" charset="0"/>
              </a:rPr>
              <a:t>«защитная» мера распространяется на все товары, указанные </a:t>
            </a:r>
            <a:r>
              <a:rPr lang="ru-RU" sz="1400" b="1" dirty="0">
                <a:cs typeface="Times New Roman" panose="02020603050405020304" pitchFamily="18" charset="0"/>
              </a:rPr>
              <a:t>в позиции 69 </a:t>
            </a:r>
            <a:r>
              <a:rPr lang="ru-RU" sz="1400" dirty="0">
                <a:cs typeface="Times New Roman" panose="02020603050405020304" pitchFamily="18" charset="0"/>
              </a:rPr>
              <a:t>Перечня № 2 Постановления от 23.12.2024 N 1875, </a:t>
            </a:r>
            <a:r>
              <a:rPr lang="ru-RU" sz="1400" b="1" dirty="0">
                <a:cs typeface="Times New Roman" panose="02020603050405020304" pitchFamily="18" charset="0"/>
              </a:rPr>
              <a:t>включенные в группировку </a:t>
            </a:r>
            <a:r>
              <a:rPr lang="ru-RU" sz="1400" dirty="0">
                <a:cs typeface="Times New Roman" panose="02020603050405020304" pitchFamily="18" charset="0"/>
              </a:rPr>
              <a:t>по ОКПД2 </a:t>
            </a:r>
            <a:r>
              <a:rPr lang="ru-RU" sz="1400" b="1" dirty="0" smtClean="0">
                <a:cs typeface="Times New Roman" panose="02020603050405020304" pitchFamily="18" charset="0"/>
              </a:rPr>
              <a:t>22.19.6, включая  </a:t>
            </a:r>
            <a:r>
              <a:rPr lang="ru-RU" sz="1400" dirty="0">
                <a:cs typeface="Times New Roman" panose="02020603050405020304" pitchFamily="18" charset="0"/>
              </a:rPr>
              <a:t>код ОКПД2 </a:t>
            </a:r>
            <a:r>
              <a:rPr lang="ru-RU" sz="1400" b="1" dirty="0" smtClean="0">
                <a:cs typeface="Times New Roman" panose="02020603050405020304" pitchFamily="18" charset="0"/>
              </a:rPr>
              <a:t>22.19.60.119.</a:t>
            </a:r>
            <a:endParaRPr lang="ru-RU" sz="1400" dirty="0" smtClean="0">
              <a:cs typeface="Times New Roman" panose="02020603050405020304" pitchFamily="18" charset="0"/>
            </a:endParaRPr>
          </a:p>
          <a:p>
            <a:endParaRPr lang="ru-RU" sz="1400" dirty="0" smtClean="0"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1400" dirty="0" smtClean="0">
                <a:cs typeface="Times New Roman" panose="02020603050405020304" pitchFamily="18" charset="0"/>
              </a:rPr>
              <a:t>В </a:t>
            </a:r>
            <a:r>
              <a:rPr lang="ru-RU" sz="1400" dirty="0">
                <a:cs typeface="Times New Roman" panose="02020603050405020304" pitchFamily="18" charset="0"/>
              </a:rPr>
              <a:t>действиях комиссии заказчика установлено </a:t>
            </a:r>
            <a:r>
              <a:rPr lang="ru-RU" sz="1400" dirty="0" smtClean="0"/>
              <a:t> </a:t>
            </a:r>
            <a:r>
              <a:rPr lang="ru-RU" sz="1400" dirty="0"/>
              <a:t>нарушение положений </a:t>
            </a:r>
            <a:r>
              <a:rPr lang="ru-RU" sz="1400" b="1" dirty="0"/>
              <a:t>пункта 2 части 1, части 6 статьи 3 </a:t>
            </a:r>
            <a:r>
              <a:rPr lang="ru-RU" sz="1400" dirty="0"/>
              <a:t>Закона № </a:t>
            </a:r>
            <a:r>
              <a:rPr lang="ru-RU" sz="1400" dirty="0" smtClean="0"/>
              <a:t>223-ФЗ</a:t>
            </a:r>
            <a:r>
              <a:rPr lang="ru-RU" sz="1400" dirty="0" smtClean="0">
                <a:cs typeface="Times New Roman" panose="02020603050405020304" pitchFamily="18" charset="0"/>
              </a:rPr>
              <a:t>, </a:t>
            </a:r>
            <a:r>
              <a:rPr lang="ru-RU" sz="1400" dirty="0">
                <a:cs typeface="Times New Roman" panose="02020603050405020304" pitchFamily="18" charset="0"/>
              </a:rPr>
              <a:t>выдано предписание о повторном рассмотрении заявок. </a:t>
            </a:r>
            <a:r>
              <a:rPr lang="ru-RU" sz="1400" dirty="0"/>
              <a:t>	</a:t>
            </a:r>
          </a:p>
          <a:p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400" dirty="0"/>
          </a:p>
        </p:txBody>
      </p:sp>
      <p:cxnSp>
        <p:nvCxnSpPr>
          <p:cNvPr id="12" name="Прямая соединительная линия 11">
            <a:extLst>
              <a:ext uri="{FF2B5EF4-FFF2-40B4-BE49-F238E27FC236}">
                <a16:creationId xmlns="" xmlns:a16="http://schemas.microsoft.com/office/drawing/2014/main" id="{B495EDC3-F1E2-42D6-94B9-C9319D618009}"/>
              </a:ext>
            </a:extLst>
          </p:cNvPr>
          <p:cNvCxnSpPr>
            <a:cxnSpLocks/>
          </p:cNvCxnSpPr>
          <p:nvPr/>
        </p:nvCxnSpPr>
        <p:spPr>
          <a:xfrm flipV="1">
            <a:off x="369242" y="648194"/>
            <a:ext cx="9202722" cy="28364"/>
          </a:xfrm>
          <a:prstGeom prst="line">
            <a:avLst/>
          </a:prstGeom>
          <a:ln w="38100">
            <a:solidFill>
              <a:srgbClr val="007E8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2577310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7487477" y="6309321"/>
            <a:ext cx="4704523" cy="3037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26"/>
          <p:cNvPicPr/>
          <p:nvPr/>
        </p:nvPicPr>
        <p:blipFill>
          <a:blip r:embed="rId3"/>
          <a:stretch/>
        </p:blipFill>
        <p:spPr>
          <a:xfrm rot="10800000">
            <a:off x="10800523" y="4973634"/>
            <a:ext cx="1399680" cy="1288440"/>
          </a:xfrm>
          <a:prstGeom prst="rect">
            <a:avLst/>
          </a:prstGeom>
          <a:ln w="0">
            <a:noFill/>
          </a:ln>
        </p:spPr>
      </p:pic>
      <p:pic>
        <p:nvPicPr>
          <p:cNvPr id="11" name="Рисунок 15"/>
          <p:cNvPicPr/>
          <p:nvPr/>
        </p:nvPicPr>
        <p:blipFill>
          <a:blip r:embed="rId4"/>
          <a:stretch/>
        </p:blipFill>
        <p:spPr>
          <a:xfrm rot="10800000">
            <a:off x="10764240" y="0"/>
            <a:ext cx="1427760" cy="867960"/>
          </a:xfrm>
          <a:prstGeom prst="rect">
            <a:avLst/>
          </a:prstGeom>
          <a:ln w="0">
            <a:noFill/>
          </a:ln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9839738" y="47990"/>
            <a:ext cx="1164332" cy="5821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Прямоугольник 1">
            <a:extLst>
              <a:ext uri="{FF2B5EF4-FFF2-40B4-BE49-F238E27FC236}">
                <a16:creationId xmlns="" xmlns:a16="http://schemas.microsoft.com/office/drawing/2014/main" id="{11E7C30E-5CC3-40CA-AE46-C611AD1B4832}"/>
              </a:ext>
            </a:extLst>
          </p:cNvPr>
          <p:cNvSpPr/>
          <p:nvPr/>
        </p:nvSpPr>
        <p:spPr>
          <a:xfrm>
            <a:off x="234890" y="221630"/>
            <a:ext cx="947142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rgbClr val="067082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     НАЦРЕЖИМ. РАССМОТРЕНИЕ ЗАЯВОК</a:t>
            </a:r>
            <a:endParaRPr lang="ru-RU" sz="1600" dirty="0">
              <a:solidFill>
                <a:srgbClr val="067082"/>
              </a:solidFill>
            </a:endParaRPr>
          </a:p>
        </p:txBody>
      </p:sp>
      <p:sp>
        <p:nvSpPr>
          <p:cNvPr id="4" name="Прямоугольник 3">
            <a:extLst>
              <a:ext uri="{FF2B5EF4-FFF2-40B4-BE49-F238E27FC236}">
                <a16:creationId xmlns="" xmlns:a16="http://schemas.microsoft.com/office/drawing/2014/main" id="{E7E54AB7-EA27-436B-BD47-7FB82018538A}"/>
              </a:ext>
            </a:extLst>
          </p:cNvPr>
          <p:cNvSpPr/>
          <p:nvPr/>
        </p:nvSpPr>
        <p:spPr>
          <a:xfrm>
            <a:off x="226687" y="590962"/>
            <a:ext cx="9471427" cy="72943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8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sz="1600" dirty="0">
                <a:ea typeface="Calibri" panose="020F0502020204030204" pitchFamily="34" charset="0"/>
                <a:cs typeface="Times New Roman" panose="02020603050405020304" pitchFamily="18" charset="0"/>
              </a:rPr>
              <a:t>Предприниматель подал жалобу в УФАС в связи с неправомерным отклонением его заявки на участие в закупке.</a:t>
            </a:r>
          </a:p>
          <a:p>
            <a:endParaRPr lang="ru-RU" sz="8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sz="1600" b="1" dirty="0">
                <a:cs typeface="Times New Roman" panose="02020603050405020304" pitchFamily="18" charset="0"/>
              </a:rPr>
              <a:t>Фабула дела: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ru-RU" sz="1600" dirty="0" smtClean="0">
                <a:cs typeface="Times New Roman" panose="02020603050405020304" pitchFamily="18" charset="0"/>
              </a:rPr>
              <a:t>закупка на </a:t>
            </a:r>
            <a:r>
              <a:rPr lang="ru-RU" sz="1600" dirty="0">
                <a:cs typeface="Times New Roman" panose="02020603050405020304" pitchFamily="18" charset="0"/>
              </a:rPr>
              <a:t>поставку товаров для людей с ограниченными возможностями здоровья и маломобильных групп населения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ru-RU" sz="1600" dirty="0">
                <a:cs typeface="Times New Roman" panose="02020603050405020304" pitchFamily="18" charset="0"/>
              </a:rPr>
              <a:t>В извещении о закупке установлено </a:t>
            </a:r>
            <a:r>
              <a:rPr lang="ru-RU" sz="1600" b="1" i="1" dirty="0">
                <a:cs typeface="Times New Roman" panose="02020603050405020304" pitchFamily="18" charset="0"/>
              </a:rPr>
              <a:t>ограничение</a:t>
            </a:r>
            <a:r>
              <a:rPr lang="ru-RU" sz="1600" dirty="0">
                <a:cs typeface="Times New Roman" panose="02020603050405020304" pitchFamily="18" charset="0"/>
              </a:rPr>
              <a:t> в соответствии с Постановлением №1875.</a:t>
            </a:r>
          </a:p>
          <a:p>
            <a:endParaRPr lang="ru-RU" sz="800" dirty="0">
              <a:cs typeface="Times New Roman" panose="02020603050405020304" pitchFamily="18" charset="0"/>
            </a:endParaRPr>
          </a:p>
          <a:p>
            <a:r>
              <a:rPr lang="ru-RU" sz="1600" dirty="0">
                <a:cs typeface="Times New Roman" panose="02020603050405020304" pitchFamily="18" charset="0"/>
              </a:rPr>
              <a:t>Согласно протоколу подведения итогов закупки на участие в закупке подано </a:t>
            </a:r>
            <a:r>
              <a:rPr lang="ru-RU" sz="1600" dirty="0" smtClean="0">
                <a:cs typeface="Times New Roman" panose="02020603050405020304" pitchFamily="18" charset="0"/>
              </a:rPr>
              <a:t>3 (три) </a:t>
            </a:r>
            <a:r>
              <a:rPr lang="ru-RU" sz="1600" dirty="0">
                <a:cs typeface="Times New Roman" panose="02020603050405020304" pitchFamily="18" charset="0"/>
              </a:rPr>
              <a:t>заявки, заявки № 1, № 2 (заявитель) отклонены в связи с непредоставлением документов, подтверждающих страну товара в соответствии с Постановлением № 1875.  Участник закупки № 3 признан победителем.</a:t>
            </a:r>
          </a:p>
          <a:p>
            <a:endParaRPr lang="ru-RU" sz="8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sz="1600" b="1" dirty="0">
                <a:cs typeface="Times New Roman" panose="02020603050405020304" pitchFamily="18" charset="0"/>
              </a:rPr>
              <a:t>       Выводы комиссии:</a:t>
            </a:r>
          </a:p>
          <a:p>
            <a:endParaRPr lang="ru-RU" sz="800" dirty="0"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1600" dirty="0"/>
              <a:t> </a:t>
            </a:r>
            <a:r>
              <a:rPr lang="ru-RU" sz="1600" dirty="0">
                <a:cs typeface="Times New Roman" panose="02020603050405020304" pitchFamily="18" charset="0"/>
              </a:rPr>
              <a:t>участниками закупки №1 и 2 </a:t>
            </a:r>
            <a:r>
              <a:rPr lang="ru-RU" sz="1600" b="1" dirty="0">
                <a:cs typeface="Times New Roman" panose="02020603050405020304" pitchFamily="18" charset="0"/>
              </a:rPr>
              <a:t>не были предоставлены реестровые записи </a:t>
            </a:r>
            <a:r>
              <a:rPr lang="ru-RU" sz="1600" dirty="0">
                <a:cs typeface="Times New Roman" panose="02020603050405020304" pitchFamily="18" charset="0"/>
              </a:rPr>
              <a:t>на предложенные товары (п.2,4,5 Спецификации) в отношении которых установлено ограничение на поставку товара иностранного производства; </a:t>
            </a:r>
          </a:p>
          <a:p>
            <a:endParaRPr lang="ru-RU" sz="800" dirty="0"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1600" dirty="0" smtClean="0">
                <a:cs typeface="Times New Roman" panose="02020603050405020304" pitchFamily="18" charset="0"/>
              </a:rPr>
              <a:t>Победитель (участник №3) </a:t>
            </a:r>
            <a:r>
              <a:rPr lang="ru-RU" sz="1600" dirty="0">
                <a:cs typeface="Times New Roman" panose="02020603050405020304" pitchFamily="18" charset="0"/>
              </a:rPr>
              <a:t>предоставил реестровую запись </a:t>
            </a:r>
            <a:r>
              <a:rPr lang="ru-RU" sz="1600" b="1" dirty="0">
                <a:cs typeface="Times New Roman" panose="02020603050405020304" pitchFamily="18" charset="0"/>
              </a:rPr>
              <a:t>только на одну позицию</a:t>
            </a:r>
            <a:r>
              <a:rPr lang="ru-RU" sz="1600" dirty="0">
                <a:cs typeface="Times New Roman" panose="02020603050405020304" pitchFamily="18" charset="0"/>
              </a:rPr>
              <a:t>, а по остальным </a:t>
            </a:r>
            <a:r>
              <a:rPr lang="ru-RU" sz="1600" b="1" dirty="0">
                <a:cs typeface="Times New Roman" panose="02020603050405020304" pitchFamily="18" charset="0"/>
              </a:rPr>
              <a:t>предложил иностранный товар </a:t>
            </a:r>
            <a:r>
              <a:rPr lang="ru-RU" sz="1600" dirty="0">
                <a:cs typeface="Times New Roman" panose="02020603050405020304" pitchFamily="18" charset="0"/>
              </a:rPr>
              <a:t>(Китай);</a:t>
            </a:r>
          </a:p>
          <a:p>
            <a:endParaRPr lang="ru-RU" sz="800" dirty="0"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1600" dirty="0">
                <a:cs typeface="Times New Roman" panose="02020603050405020304" pitchFamily="18" charset="0"/>
              </a:rPr>
              <a:t>в такой ситуации отклонение участников №1 и 2 неправомерно, определение победителя должно осуществляется </a:t>
            </a:r>
            <a:r>
              <a:rPr lang="ru-RU" sz="1600" b="1" dirty="0">
                <a:cs typeface="Times New Roman" panose="02020603050405020304" pitchFamily="18" charset="0"/>
              </a:rPr>
              <a:t>с учетом всех допущенных участников </a:t>
            </a:r>
            <a:r>
              <a:rPr lang="ru-RU" sz="1600" dirty="0">
                <a:cs typeface="Times New Roman" panose="02020603050405020304" pitchFamily="18" charset="0"/>
              </a:rPr>
              <a:t>по наименьшей  предложенной цене;</a:t>
            </a:r>
          </a:p>
          <a:p>
            <a:endParaRPr lang="ru-RU" sz="800" dirty="0"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1600" dirty="0">
                <a:cs typeface="Times New Roman" panose="02020603050405020304" pitchFamily="18" charset="0"/>
              </a:rPr>
              <a:t>закупочной комиссией при рассмотрении заявок участников закупки ограничение товаров, происходящих из иностранных государств, в соответствии с Постановлением №1875 применено неправомерно.</a:t>
            </a:r>
            <a:endParaRPr lang="ru-RU" sz="1600" dirty="0">
              <a:cs typeface="Times New Roman" panose="02020603050405020304" pitchFamily="18" charset="0"/>
              <a:hlinkClick r:id="rId6"/>
            </a:endParaRPr>
          </a:p>
          <a:p>
            <a:endParaRPr lang="ru-RU" dirty="0"/>
          </a:p>
          <a:p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cxnSp>
        <p:nvCxnSpPr>
          <p:cNvPr id="12" name="Прямая соединительная линия 11">
            <a:extLst>
              <a:ext uri="{FF2B5EF4-FFF2-40B4-BE49-F238E27FC236}">
                <a16:creationId xmlns="" xmlns:a16="http://schemas.microsoft.com/office/drawing/2014/main" id="{B495EDC3-F1E2-42D6-94B9-C9319D618009}"/>
              </a:ext>
            </a:extLst>
          </p:cNvPr>
          <p:cNvCxnSpPr>
            <a:cxnSpLocks/>
          </p:cNvCxnSpPr>
          <p:nvPr/>
        </p:nvCxnSpPr>
        <p:spPr>
          <a:xfrm flipV="1">
            <a:off x="369242" y="648194"/>
            <a:ext cx="9202722" cy="28364"/>
          </a:xfrm>
          <a:prstGeom prst="line">
            <a:avLst/>
          </a:prstGeom>
          <a:ln w="38100">
            <a:solidFill>
              <a:srgbClr val="007E8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Прямоугольник 12"/>
          <p:cNvSpPr/>
          <p:nvPr/>
        </p:nvSpPr>
        <p:spPr>
          <a:xfrm>
            <a:off x="9698114" y="1967676"/>
            <a:ext cx="2382033" cy="2893100"/>
          </a:xfrm>
          <a:prstGeom prst="rect">
            <a:avLst/>
          </a:prstGeom>
          <a:ln>
            <a:solidFill>
              <a:srgbClr val="067082"/>
            </a:solidFill>
          </a:ln>
        </p:spPr>
        <p:txBody>
          <a:bodyPr wrap="square">
            <a:spAutoFit/>
          </a:bodyPr>
          <a:lstStyle/>
          <a:p>
            <a:r>
              <a:rPr lang="ru-RU" sz="1400" b="1" dirty="0" smtClean="0"/>
              <a:t>Письмо Минфина </a:t>
            </a:r>
            <a:r>
              <a:rPr lang="ru-RU" sz="1400" b="1" dirty="0"/>
              <a:t>России </a:t>
            </a:r>
            <a:r>
              <a:rPr lang="ru-RU" sz="1400" b="1" dirty="0" smtClean="0"/>
              <a:t> </a:t>
            </a:r>
            <a:r>
              <a:rPr lang="ru-RU" sz="1400" b="1" dirty="0"/>
              <a:t>от 02.09.2025 №</a:t>
            </a:r>
            <a:r>
              <a:rPr lang="ru-RU" sz="1400" b="1" dirty="0" smtClean="0"/>
              <a:t>24-07-08/85390:</a:t>
            </a:r>
          </a:p>
          <a:p>
            <a:endParaRPr lang="ru-RU" sz="1400" b="1" dirty="0" smtClean="0"/>
          </a:p>
          <a:p>
            <a:r>
              <a:rPr lang="ru-RU" sz="1400" b="1" dirty="0" smtClean="0"/>
              <a:t> </a:t>
            </a:r>
            <a:r>
              <a:rPr lang="ru-RU" sz="1400" b="1" i="1" dirty="0"/>
              <a:t>ограничение, </a:t>
            </a:r>
            <a:r>
              <a:rPr lang="ru-RU" sz="1400" i="1" dirty="0"/>
              <a:t>установленное постановлением №1875</a:t>
            </a:r>
            <a:r>
              <a:rPr lang="ru-RU" sz="1400" b="1" i="1" dirty="0"/>
              <a:t>, </a:t>
            </a:r>
            <a:r>
              <a:rPr lang="ru-RU" sz="1400" i="1" dirty="0"/>
              <a:t>применяется при условии поступления как минимум одной заявки</a:t>
            </a:r>
            <a:r>
              <a:rPr lang="ru-RU" sz="1400" b="1" i="1" dirty="0"/>
              <a:t>, состоящей исключительно из российских товаров.</a:t>
            </a:r>
            <a:endParaRPr lang="ru-RU" sz="1400" b="1" i="1" dirty="0" smtClean="0"/>
          </a:p>
          <a:p>
            <a:r>
              <a:rPr lang="ru-RU" sz="1400" b="1" dirty="0" smtClean="0"/>
              <a:t> </a:t>
            </a:r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295950823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7487477" y="6309321"/>
            <a:ext cx="4704523" cy="3037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29"/>
          <p:cNvSpPr/>
          <p:nvPr/>
        </p:nvSpPr>
        <p:spPr>
          <a:xfrm>
            <a:off x="9731400" y="0"/>
            <a:ext cx="2460600" cy="6309321"/>
          </a:xfrm>
          <a:prstGeom prst="rect">
            <a:avLst/>
          </a:prstGeom>
          <a:solidFill>
            <a:srgbClr val="F7F7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pic>
        <p:nvPicPr>
          <p:cNvPr id="10" name="Рисунок 26"/>
          <p:cNvPicPr/>
          <p:nvPr/>
        </p:nvPicPr>
        <p:blipFill>
          <a:blip r:embed="rId3"/>
          <a:stretch/>
        </p:blipFill>
        <p:spPr>
          <a:xfrm rot="10800000">
            <a:off x="10800523" y="4973634"/>
            <a:ext cx="1399680" cy="1288440"/>
          </a:xfrm>
          <a:prstGeom prst="rect">
            <a:avLst/>
          </a:prstGeom>
          <a:ln w="0">
            <a:noFill/>
          </a:ln>
        </p:spPr>
      </p:pic>
      <p:pic>
        <p:nvPicPr>
          <p:cNvPr id="11" name="Рисунок 15"/>
          <p:cNvPicPr/>
          <p:nvPr/>
        </p:nvPicPr>
        <p:blipFill>
          <a:blip r:embed="rId4"/>
          <a:stretch/>
        </p:blipFill>
        <p:spPr>
          <a:xfrm rot="10800000">
            <a:off x="10764240" y="0"/>
            <a:ext cx="1427760" cy="867960"/>
          </a:xfrm>
          <a:prstGeom prst="rect">
            <a:avLst/>
          </a:prstGeom>
          <a:ln w="0">
            <a:noFill/>
          </a:ln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9839738" y="47990"/>
            <a:ext cx="1164332" cy="5821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Прямоугольник 1">
            <a:extLst>
              <a:ext uri="{FF2B5EF4-FFF2-40B4-BE49-F238E27FC236}">
                <a16:creationId xmlns="" xmlns:a16="http://schemas.microsoft.com/office/drawing/2014/main" id="{11E7C30E-5CC3-40CA-AE46-C611AD1B4832}"/>
              </a:ext>
            </a:extLst>
          </p:cNvPr>
          <p:cNvSpPr/>
          <p:nvPr/>
        </p:nvSpPr>
        <p:spPr>
          <a:xfrm>
            <a:off x="366745" y="0"/>
            <a:ext cx="947142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rgbClr val="067082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b="1" dirty="0" smtClean="0">
                <a:solidFill>
                  <a:srgbClr val="067082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НЕВЕРНЫЙ ВЫБОР </a:t>
            </a:r>
            <a:r>
              <a:rPr lang="ru-RU" b="1" dirty="0" smtClean="0">
                <a:solidFill>
                  <a:srgbClr val="067082"/>
                </a:solidFill>
                <a:latin typeface="Constantia" panose="02030602050306030303" pitchFamily="18" charset="0"/>
              </a:rPr>
              <a:t>ОКПД </a:t>
            </a:r>
            <a:r>
              <a:rPr lang="ru-RU" b="1" dirty="0">
                <a:solidFill>
                  <a:srgbClr val="067082"/>
                </a:solidFill>
                <a:latin typeface="Constantia" panose="02030602050306030303" pitchFamily="18" charset="0"/>
              </a:rPr>
              <a:t>2 </a:t>
            </a:r>
            <a:r>
              <a:rPr lang="ru-RU" b="1" dirty="0" smtClean="0">
                <a:solidFill>
                  <a:srgbClr val="067082"/>
                </a:solidFill>
                <a:latin typeface="Constantia" panose="02030602050306030303" pitchFamily="18" charset="0"/>
              </a:rPr>
              <a:t>ПРИ </a:t>
            </a:r>
            <a:r>
              <a:rPr lang="ru-RU" b="1" dirty="0" smtClean="0">
                <a:solidFill>
                  <a:srgbClr val="067082"/>
                </a:solidFill>
                <a:latin typeface="Constantia" panose="02030602050306030303" pitchFamily="18" charset="0"/>
              </a:rPr>
              <a:t>ПРИМЕНЕНИИ </a:t>
            </a:r>
            <a:r>
              <a:rPr lang="ru-RU" b="1" dirty="0" smtClean="0">
                <a:solidFill>
                  <a:srgbClr val="067082"/>
                </a:solidFill>
                <a:latin typeface="Constantia" panose="02030602050306030303" pitchFamily="18" charset="0"/>
              </a:rPr>
              <a:t>НАЦРЕЖИМА</a:t>
            </a:r>
            <a:endParaRPr lang="ru-RU" sz="1600" dirty="0">
              <a:solidFill>
                <a:srgbClr val="067082"/>
              </a:solidFill>
            </a:endParaRPr>
          </a:p>
        </p:txBody>
      </p:sp>
      <p:sp>
        <p:nvSpPr>
          <p:cNvPr id="4" name="Прямоугольник 3">
            <a:extLst>
              <a:ext uri="{FF2B5EF4-FFF2-40B4-BE49-F238E27FC236}">
                <a16:creationId xmlns="" xmlns:a16="http://schemas.microsoft.com/office/drawing/2014/main" id="{E7E54AB7-EA27-436B-BD47-7FB82018538A}"/>
              </a:ext>
            </a:extLst>
          </p:cNvPr>
          <p:cNvSpPr/>
          <p:nvPr/>
        </p:nvSpPr>
        <p:spPr>
          <a:xfrm>
            <a:off x="259973" y="334882"/>
            <a:ext cx="9471427" cy="15081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8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  <a:p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cxnSp>
        <p:nvCxnSpPr>
          <p:cNvPr id="12" name="Прямая соединительная линия 11">
            <a:extLst>
              <a:ext uri="{FF2B5EF4-FFF2-40B4-BE49-F238E27FC236}">
                <a16:creationId xmlns="" xmlns:a16="http://schemas.microsoft.com/office/drawing/2014/main" id="{B495EDC3-F1E2-42D6-94B9-C9319D618009}"/>
              </a:ext>
            </a:extLst>
          </p:cNvPr>
          <p:cNvCxnSpPr>
            <a:cxnSpLocks/>
          </p:cNvCxnSpPr>
          <p:nvPr/>
        </p:nvCxnSpPr>
        <p:spPr>
          <a:xfrm flipV="1">
            <a:off x="310381" y="410988"/>
            <a:ext cx="9202722" cy="28364"/>
          </a:xfrm>
          <a:prstGeom prst="line">
            <a:avLst/>
          </a:prstGeom>
          <a:ln w="38100">
            <a:solidFill>
              <a:srgbClr val="007E8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Прямоугольник 2"/>
          <p:cNvSpPr/>
          <p:nvPr/>
        </p:nvSpPr>
        <p:spPr>
          <a:xfrm>
            <a:off x="153358" y="432960"/>
            <a:ext cx="9632211" cy="70480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/>
              <a:t>Заказчик </a:t>
            </a:r>
            <a:r>
              <a:rPr lang="ru-RU" sz="1400" dirty="0" smtClean="0"/>
              <a:t>проводил электронный аукцион </a:t>
            </a:r>
            <a:r>
              <a:rPr lang="ru-RU" sz="1400" dirty="0"/>
              <a:t>на приобретение картриджей и тонеров для организационной техники (в сфере ИКТ) </a:t>
            </a:r>
            <a:r>
              <a:rPr lang="ru-RU" sz="1400" dirty="0" smtClean="0"/>
              <a:t>и установил «защитную меру» - преимущество</a:t>
            </a:r>
          </a:p>
          <a:p>
            <a:endParaRPr lang="ru-RU" sz="800" dirty="0" smtClean="0"/>
          </a:p>
          <a:p>
            <a:r>
              <a:rPr lang="ru-RU" sz="1400" b="1" dirty="0"/>
              <a:t>Как следует из доводов жалобы </a:t>
            </a:r>
            <a:r>
              <a:rPr lang="ru-RU" sz="1400" dirty="0"/>
              <a:t>установленный заказчиком код ОКПД 2 - 28.23.26.000 «Части и принадлежности фотокопировальных аппаратов» не соответствует предмету закупки, поскольку не содержит детализирующего описания закупаемого </a:t>
            </a:r>
            <a:r>
              <a:rPr lang="ru-RU" sz="1400" dirty="0" smtClean="0"/>
              <a:t>товара.</a:t>
            </a:r>
          </a:p>
          <a:p>
            <a:endParaRPr lang="ru-RU" sz="800" dirty="0"/>
          </a:p>
          <a:p>
            <a:r>
              <a:rPr lang="ru-RU" sz="1400" dirty="0" smtClean="0"/>
              <a:t>Комиссией УФАС установлено установленный </a:t>
            </a:r>
            <a:r>
              <a:rPr lang="ru-RU" sz="1400" dirty="0"/>
              <a:t>Заказчиком код ОКПД 2: 28.23.26.000, согласно ОК 034-2014 (</a:t>
            </a:r>
            <a:r>
              <a:rPr lang="en-US" sz="1400" dirty="0"/>
              <a:t>K</a:t>
            </a:r>
            <a:r>
              <a:rPr lang="ru-RU" sz="1400" dirty="0"/>
              <a:t>П</a:t>
            </a:r>
            <a:r>
              <a:rPr lang="en-US" sz="1400" dirty="0"/>
              <a:t>EC</a:t>
            </a:r>
            <a:r>
              <a:rPr lang="ru-RU" sz="1400" dirty="0"/>
              <a:t> 2008). Общероссийский классификатор продукции по видам экономической деятельности (ОКПД 2) (утв. Приказом </a:t>
            </a:r>
            <a:r>
              <a:rPr lang="ru-RU" sz="1400" dirty="0" err="1"/>
              <a:t>Росстандарта</a:t>
            </a:r>
            <a:r>
              <a:rPr lang="ru-RU" sz="1400" dirty="0"/>
              <a:t> от 31.01.2014 </a:t>
            </a:r>
            <a:r>
              <a:rPr lang="en-US" sz="1400" dirty="0"/>
              <a:t>N</a:t>
            </a:r>
            <a:r>
              <a:rPr lang="ru-RU" sz="1400" dirty="0"/>
              <a:t> 14-ст), содержит следующие пояснения :</a:t>
            </a:r>
          </a:p>
          <a:p>
            <a:r>
              <a:rPr lang="ru-RU" sz="1400" dirty="0"/>
              <a:t>28.23. Машины офисные и оборудование, кроме компьютеров и периферийного оборудования.</a:t>
            </a:r>
          </a:p>
          <a:p>
            <a:r>
              <a:rPr lang="ru-RU" sz="1400" dirty="0"/>
              <a:t>28.23.2 Оборудование офисное и его части.</a:t>
            </a:r>
          </a:p>
          <a:p>
            <a:r>
              <a:rPr lang="ru-RU" sz="1400" dirty="0"/>
              <a:t>28.23.26.000 Части и принадлежности фотокопировальных аппаратов.</a:t>
            </a:r>
          </a:p>
          <a:p>
            <a:r>
              <a:rPr lang="ru-RU" sz="1400" dirty="0" smtClean="0"/>
              <a:t>      </a:t>
            </a:r>
            <a:endParaRPr lang="ru-RU" sz="800" dirty="0" smtClean="0"/>
          </a:p>
          <a:p>
            <a:r>
              <a:rPr lang="ru-RU" sz="1400" b="1" dirty="0" smtClean="0"/>
              <a:t>Выводы Комиссии:</a:t>
            </a:r>
            <a:endParaRPr lang="ru-RU" sz="1400" dirty="0"/>
          </a:p>
          <a:p>
            <a:pPr algn="just">
              <a:defRPr/>
            </a:pPr>
            <a:r>
              <a:rPr lang="ru-RU" sz="1400" dirty="0" smtClean="0"/>
              <a:t>- код </a:t>
            </a:r>
            <a:r>
              <a:rPr lang="ru-RU" sz="1400" dirty="0"/>
              <a:t>ОКПД2 </a:t>
            </a:r>
            <a:r>
              <a:rPr lang="ru-RU" sz="1400" b="1" dirty="0"/>
              <a:t>определяется заказчиком </a:t>
            </a:r>
            <a:r>
              <a:rPr lang="ru-RU" sz="1400" dirty="0"/>
              <a:t>самостоятельно путем соотнесения предмета закупки к соответствующему коду и наименованию позиции </a:t>
            </a:r>
            <a:r>
              <a:rPr lang="ru-RU" sz="1400" dirty="0">
                <a:hlinkClick r:id="rId6"/>
              </a:rPr>
              <a:t>ОКПД 2</a:t>
            </a:r>
            <a:r>
              <a:rPr lang="ru-RU" sz="1400" dirty="0"/>
              <a:t> с учетом специфики закупки в области применения. При этом </a:t>
            </a:r>
            <a:r>
              <a:rPr lang="ru-RU" sz="1400" b="1" dirty="0"/>
              <a:t>выбор кода </a:t>
            </a:r>
            <a:r>
              <a:rPr lang="ru-RU" sz="1400" b="1" dirty="0" smtClean="0"/>
              <a:t>не </a:t>
            </a:r>
            <a:r>
              <a:rPr lang="ru-RU" sz="1400" b="1" dirty="0"/>
              <a:t>должен осуществляться с целью </a:t>
            </a:r>
            <a:r>
              <a:rPr lang="ru-RU" sz="1400" b="1" dirty="0" smtClean="0"/>
              <a:t>изменения установленного законом порядка применения </a:t>
            </a:r>
            <a:r>
              <a:rPr lang="ru-RU" sz="1400" b="1" dirty="0" err="1" smtClean="0"/>
              <a:t>нацрежима</a:t>
            </a:r>
            <a:r>
              <a:rPr lang="ru-RU" sz="1400" dirty="0" smtClean="0"/>
              <a:t>,  выбора способа проведения закупки </a:t>
            </a:r>
            <a:r>
              <a:rPr lang="ru-RU" sz="1400" b="1" dirty="0" smtClean="0"/>
              <a:t>или </a:t>
            </a:r>
            <a:r>
              <a:rPr lang="ru-RU" sz="1400" b="1" dirty="0"/>
              <a:t>иных неправомерных действий</a:t>
            </a:r>
            <a:r>
              <a:rPr lang="ru-RU" sz="1400" dirty="0"/>
              <a:t>, которые могут возникнуть, в случае указания неверного </a:t>
            </a:r>
            <a:r>
              <a:rPr lang="ru-RU" sz="1400" dirty="0" smtClean="0"/>
              <a:t>код;</a:t>
            </a:r>
          </a:p>
          <a:p>
            <a:pPr algn="just">
              <a:defRPr/>
            </a:pPr>
            <a:endParaRPr lang="ru-RU" sz="800" dirty="0" smtClean="0"/>
          </a:p>
          <a:p>
            <a:pPr algn="just">
              <a:defRPr/>
            </a:pPr>
            <a:r>
              <a:rPr lang="ru-RU" sz="1400" dirty="0" smtClean="0">
                <a:cs typeface="Times New Roman" panose="02020603050405020304" pitchFamily="18" charset="0"/>
              </a:rPr>
              <a:t>- </a:t>
            </a:r>
            <a:r>
              <a:rPr lang="ru-RU" sz="1400" dirty="0" smtClean="0"/>
              <a:t>согласно </a:t>
            </a:r>
            <a:r>
              <a:rPr lang="ru-RU" sz="1400" dirty="0"/>
              <a:t>позиции, изложенной </a:t>
            </a:r>
            <a:r>
              <a:rPr lang="ru-RU" sz="1400" b="1" dirty="0"/>
              <a:t>в письме ФАС России от 05.03.2025 N 2025-41138</a:t>
            </a:r>
            <a:r>
              <a:rPr lang="ru-RU" sz="1400" dirty="0"/>
              <a:t>, при осуществлении закупок картриджей для лазерных принтеров и </a:t>
            </a:r>
            <a:r>
              <a:rPr lang="ru-RU" sz="1400" dirty="0" smtClean="0"/>
              <a:t>МФУ Заказчику </a:t>
            </a:r>
            <a:r>
              <a:rPr lang="ru-RU" sz="1400" dirty="0"/>
              <a:t>следует использовать код ОКПД2 </a:t>
            </a:r>
            <a:r>
              <a:rPr lang="ru-RU" sz="1400" dirty="0">
                <a:hlinkClick r:id="rId7" tooltip="&quot;ОК 034-2014 (КПЕС 2008). Общероссийский классификатор продукции по видам экономической деятельности&quot; (утв. Приказом Росстандарта от 31.01.2014 N 14-ст) (ред. от 24.04.2025){КонсультантПлюс}"/>
              </a:rPr>
              <a:t>26.20.40.120</a:t>
            </a:r>
            <a:r>
              <a:rPr lang="ru-RU" sz="1400" dirty="0"/>
              <a:t> – «Элементы замены типовые устройств ввода и вывода». </a:t>
            </a:r>
            <a:r>
              <a:rPr lang="ru-RU" sz="1400" b="1" dirty="0"/>
              <a:t>Указанный код включен в позицию 205 </a:t>
            </a:r>
            <a:r>
              <a:rPr lang="ru-RU" sz="1400" dirty="0">
                <a:hlinkClick r:id="rId8" tooltip="Постановление Правительства РФ от 23.12.2024 N 1875 (ред. от 29.08.2025) &quot;О мерах по предоставлению национального режима при осуществлении закупок товаров, работ, услуг для обеспечения государственных и муниципальных нужд, закупок товаров, работ, услуг от"/>
              </a:rPr>
              <a:t>Приложения N 2</a:t>
            </a:r>
            <a:r>
              <a:rPr lang="ru-RU" sz="1400" dirty="0"/>
              <a:t> к Постановлению № 1875, и его применение влечет за собой ограничение допуска товаров иностранного </a:t>
            </a:r>
            <a:r>
              <a:rPr lang="ru-RU" sz="1400" dirty="0" smtClean="0"/>
              <a:t>происхождения;</a:t>
            </a:r>
          </a:p>
          <a:p>
            <a:pPr algn="just">
              <a:defRPr/>
            </a:pPr>
            <a:endParaRPr lang="ru-RU" sz="800" dirty="0"/>
          </a:p>
          <a:p>
            <a:r>
              <a:rPr lang="ru-RU" sz="1400" dirty="0" smtClean="0"/>
              <a:t>- соответственно</a:t>
            </a:r>
            <a:r>
              <a:rPr lang="ru-RU" sz="1400" dirty="0"/>
              <a:t>, </a:t>
            </a:r>
            <a:r>
              <a:rPr lang="ru-RU" sz="1400" dirty="0" smtClean="0"/>
              <a:t>заказчиком код  </a:t>
            </a:r>
            <a:r>
              <a:rPr lang="ru-RU" sz="1400" dirty="0"/>
              <a:t>ОКПД2 28.23.26.000 </a:t>
            </a:r>
            <a:r>
              <a:rPr lang="ru-RU" sz="1400" b="1" dirty="0"/>
              <a:t>установлен неправомерно</a:t>
            </a:r>
            <a:r>
              <a:rPr lang="ru-RU" sz="1400" dirty="0"/>
              <a:t>, так как при наличии наиболее соответствующего кода ОКПД2 26.20.40.120, содержащего детализирующее описание товара, закупаемого в рамках конкурентной электронной процедуры, </a:t>
            </a:r>
            <a:r>
              <a:rPr lang="ru-RU" sz="1400" b="1" dirty="0"/>
              <a:t>Заказчику надлежит использовать такой код ОКПД2</a:t>
            </a:r>
            <a:r>
              <a:rPr lang="ru-RU" sz="1400" dirty="0" smtClean="0"/>
              <a:t>.</a:t>
            </a:r>
          </a:p>
          <a:p>
            <a:endParaRPr lang="ru-RU" sz="800" dirty="0"/>
          </a:p>
          <a:p>
            <a:r>
              <a:rPr lang="ru-RU" sz="1400" dirty="0"/>
              <a:t>Указанные действия заказчика </a:t>
            </a:r>
            <a:r>
              <a:rPr lang="ru-RU" sz="1400" dirty="0" smtClean="0"/>
              <a:t>повлекли </a:t>
            </a:r>
            <a:r>
              <a:rPr lang="ru-RU" sz="1400" dirty="0"/>
              <a:t>за собой </a:t>
            </a:r>
            <a:r>
              <a:rPr lang="ru-RU" sz="1400" b="1" dirty="0"/>
              <a:t>неправомерное не установление </a:t>
            </a:r>
            <a:r>
              <a:rPr lang="ru-RU" sz="1400" dirty="0"/>
              <a:t>Заказчиком ограничений, предусмотренных Постановлением Правительства № 1875.</a:t>
            </a:r>
          </a:p>
          <a:p>
            <a:pPr algn="just">
              <a:defRPr/>
            </a:pPr>
            <a:endParaRPr lang="ru-RU" sz="1400" dirty="0" smtClean="0"/>
          </a:p>
          <a:p>
            <a:pPr algn="just">
              <a:defRPr/>
            </a:pPr>
            <a:endParaRPr lang="ru-RU" sz="1400" dirty="0">
              <a:cs typeface="Times New Roman" panose="02020603050405020304" pitchFamily="18" charset="0"/>
            </a:endParaRPr>
          </a:p>
          <a:p>
            <a:pPr algn="just">
              <a:defRPr/>
            </a:pPr>
            <a:endParaRPr lang="ru-RU" sz="1400" dirty="0"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2486006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7487477" y="6309321"/>
            <a:ext cx="4704523" cy="3037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29"/>
          <p:cNvSpPr/>
          <p:nvPr/>
        </p:nvSpPr>
        <p:spPr>
          <a:xfrm>
            <a:off x="9731400" y="0"/>
            <a:ext cx="2460600" cy="6309321"/>
          </a:xfrm>
          <a:prstGeom prst="rect">
            <a:avLst/>
          </a:prstGeom>
          <a:solidFill>
            <a:srgbClr val="F7F7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pic>
        <p:nvPicPr>
          <p:cNvPr id="10" name="Рисунок 26"/>
          <p:cNvPicPr/>
          <p:nvPr/>
        </p:nvPicPr>
        <p:blipFill>
          <a:blip r:embed="rId3"/>
          <a:stretch/>
        </p:blipFill>
        <p:spPr>
          <a:xfrm rot="10800000">
            <a:off x="10800523" y="4973634"/>
            <a:ext cx="1399680" cy="1288440"/>
          </a:xfrm>
          <a:prstGeom prst="rect">
            <a:avLst/>
          </a:prstGeom>
          <a:ln w="0">
            <a:noFill/>
          </a:ln>
        </p:spPr>
      </p:pic>
      <p:pic>
        <p:nvPicPr>
          <p:cNvPr id="11" name="Рисунок 15"/>
          <p:cNvPicPr/>
          <p:nvPr/>
        </p:nvPicPr>
        <p:blipFill>
          <a:blip r:embed="rId4"/>
          <a:stretch/>
        </p:blipFill>
        <p:spPr>
          <a:xfrm rot="10800000">
            <a:off x="10764240" y="0"/>
            <a:ext cx="1427760" cy="867960"/>
          </a:xfrm>
          <a:prstGeom prst="rect">
            <a:avLst/>
          </a:prstGeom>
          <a:ln w="0">
            <a:noFill/>
          </a:ln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9839738" y="47990"/>
            <a:ext cx="1164332" cy="5821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Прямоугольник 1">
            <a:extLst>
              <a:ext uri="{FF2B5EF4-FFF2-40B4-BE49-F238E27FC236}">
                <a16:creationId xmlns="" xmlns:a16="http://schemas.microsoft.com/office/drawing/2014/main" id="{11E7C30E-5CC3-40CA-AE46-C611AD1B4832}"/>
              </a:ext>
            </a:extLst>
          </p:cNvPr>
          <p:cNvSpPr/>
          <p:nvPr/>
        </p:nvSpPr>
        <p:spPr>
          <a:xfrm>
            <a:off x="314142" y="150216"/>
            <a:ext cx="947142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rgbClr val="067082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b="1" dirty="0">
                <a:solidFill>
                  <a:srgbClr val="067082"/>
                </a:solidFill>
                <a:latin typeface="Constantia" panose="02030602050306030303" pitchFamily="18" charset="0"/>
              </a:rPr>
              <a:t>ОКПД 2 УХОД ОТ </a:t>
            </a:r>
            <a:r>
              <a:rPr lang="ru-RU" b="1" dirty="0" smtClean="0">
                <a:solidFill>
                  <a:srgbClr val="067082"/>
                </a:solidFill>
                <a:latin typeface="Constantia" panose="02030602050306030303" pitchFamily="18" charset="0"/>
              </a:rPr>
              <a:t>НАЦРЕЖИМА</a:t>
            </a:r>
            <a:endParaRPr lang="ru-RU" sz="1600" dirty="0">
              <a:solidFill>
                <a:srgbClr val="067082"/>
              </a:solidFill>
            </a:endParaRPr>
          </a:p>
        </p:txBody>
      </p:sp>
      <p:sp>
        <p:nvSpPr>
          <p:cNvPr id="4" name="Прямоугольник 3">
            <a:extLst>
              <a:ext uri="{FF2B5EF4-FFF2-40B4-BE49-F238E27FC236}">
                <a16:creationId xmlns="" xmlns:a16="http://schemas.microsoft.com/office/drawing/2014/main" id="{E7E54AB7-EA27-436B-BD47-7FB82018538A}"/>
              </a:ext>
            </a:extLst>
          </p:cNvPr>
          <p:cNvSpPr/>
          <p:nvPr/>
        </p:nvSpPr>
        <p:spPr>
          <a:xfrm>
            <a:off x="226687" y="590962"/>
            <a:ext cx="9471427" cy="15081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8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  <a:p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cxnSp>
        <p:nvCxnSpPr>
          <p:cNvPr id="12" name="Прямая соединительная линия 11">
            <a:extLst>
              <a:ext uri="{FF2B5EF4-FFF2-40B4-BE49-F238E27FC236}">
                <a16:creationId xmlns="" xmlns:a16="http://schemas.microsoft.com/office/drawing/2014/main" id="{B495EDC3-F1E2-42D6-94B9-C9319D618009}"/>
              </a:ext>
            </a:extLst>
          </p:cNvPr>
          <p:cNvCxnSpPr>
            <a:cxnSpLocks/>
          </p:cNvCxnSpPr>
          <p:nvPr/>
        </p:nvCxnSpPr>
        <p:spPr>
          <a:xfrm flipV="1">
            <a:off x="314142" y="590962"/>
            <a:ext cx="9202722" cy="28364"/>
          </a:xfrm>
          <a:prstGeom prst="line">
            <a:avLst/>
          </a:prstGeom>
          <a:ln w="38100">
            <a:solidFill>
              <a:srgbClr val="007E8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Прямоугольник 2"/>
          <p:cNvSpPr/>
          <p:nvPr/>
        </p:nvSpPr>
        <p:spPr>
          <a:xfrm>
            <a:off x="146294" y="605144"/>
            <a:ext cx="9632211" cy="65710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Заказчик закупал сертификаты активации сервиса совместной технической поддержки продуктов </a:t>
            </a:r>
            <a:r>
              <a:rPr lang="ru-RU" dirty="0" err="1"/>
              <a:t>ViPNet</a:t>
            </a:r>
            <a:endParaRPr lang="ru-RU" dirty="0"/>
          </a:p>
          <a:p>
            <a:r>
              <a:rPr lang="ru-RU" dirty="0"/>
              <a:t>указал </a:t>
            </a:r>
            <a:r>
              <a:rPr lang="ru-RU" b="1" dirty="0"/>
              <a:t>ОКПД 2 «62.09.20.190 </a:t>
            </a:r>
            <a:r>
              <a:rPr lang="ru-RU" dirty="0"/>
              <a:t>- Услуги по технической поддержке в области информационных технологий прочие, не включенные в другие группировки».</a:t>
            </a:r>
          </a:p>
          <a:p>
            <a:endParaRPr lang="ru-RU" sz="900" dirty="0"/>
          </a:p>
          <a:p>
            <a:r>
              <a:rPr lang="ru-RU" dirty="0"/>
              <a:t>В извещение о закупке установил </a:t>
            </a:r>
            <a:r>
              <a:rPr lang="ru-RU" b="1" dirty="0"/>
              <a:t>преимущество</a:t>
            </a:r>
            <a:r>
              <a:rPr lang="ru-RU" dirty="0"/>
              <a:t> по </a:t>
            </a:r>
            <a:r>
              <a:rPr lang="ru-RU" dirty="0" err="1"/>
              <a:t>нацрежиму</a:t>
            </a:r>
            <a:r>
              <a:rPr lang="ru-RU" dirty="0"/>
              <a:t> </a:t>
            </a:r>
          </a:p>
          <a:p>
            <a:endParaRPr lang="ru-RU" sz="800" dirty="0"/>
          </a:p>
          <a:p>
            <a:r>
              <a:rPr lang="ru-RU" dirty="0"/>
              <a:t>Однако, согласно п. 146 Приложения № 1 Постановления N 1875 </a:t>
            </a:r>
            <a:r>
              <a:rPr lang="ru-RU" b="1" dirty="0"/>
              <a:t>установлен запрет </a:t>
            </a:r>
            <a:r>
              <a:rPr lang="ru-RU" dirty="0"/>
              <a:t>закупки программы для ЭВМ и (или) базы данных с </a:t>
            </a:r>
            <a:r>
              <a:rPr lang="ru-RU" b="1" dirty="0"/>
              <a:t>ОКПД 2 – 58.2. </a:t>
            </a:r>
            <a:r>
              <a:rPr lang="ru-RU" dirty="0"/>
              <a:t>«Услуги по изданию программного обеспечения».</a:t>
            </a:r>
          </a:p>
          <a:p>
            <a:r>
              <a:rPr lang="ru-RU" dirty="0"/>
              <a:t>Под программой для ЭВМ и (или) базы данных (под программным обеспечением) понимается, в том числе</a:t>
            </a:r>
            <a:r>
              <a:rPr lang="ru-RU" dirty="0" smtClean="0"/>
              <a:t>:</a:t>
            </a:r>
            <a:endParaRPr lang="ru-RU" sz="900" dirty="0"/>
          </a:p>
          <a:p>
            <a:r>
              <a:rPr lang="ru-RU" dirty="0"/>
              <a:t>- </a:t>
            </a:r>
            <a:r>
              <a:rPr lang="ru-RU" i="1" dirty="0"/>
              <a:t>оказания услуг, связанных с сопровождением, технической поддержкой, обновлением ПО, в том числе в составе существующих автоматизированных систем, если такие услуги сопряжены с предоставлением заказчику прав на использование программного обеспечения или расширением ранее предоставленного объема прав).</a:t>
            </a:r>
          </a:p>
          <a:p>
            <a:endParaRPr lang="ru-RU" sz="800" dirty="0"/>
          </a:p>
          <a:p>
            <a:r>
              <a:rPr lang="ru-RU" b="1" dirty="0"/>
              <a:t>Таким образом</a:t>
            </a:r>
            <a:r>
              <a:rPr lang="ru-RU" dirty="0"/>
              <a:t>, Заказчик при планировании и размещении закупки обязан был выбрать </a:t>
            </a:r>
            <a:r>
              <a:rPr lang="ru-RU" b="1" dirty="0"/>
              <a:t>ОКПД 2 – 58.2. «Услуги по изданию программного обеспечения»</a:t>
            </a:r>
            <a:r>
              <a:rPr lang="ru-RU" dirty="0"/>
              <a:t> и установить меру национального режима</a:t>
            </a:r>
            <a:r>
              <a:rPr lang="ru-RU" b="1" dirty="0"/>
              <a:t>: запрет закупок товаров</a:t>
            </a:r>
            <a:r>
              <a:rPr lang="ru-RU" dirty="0"/>
              <a:t> </a:t>
            </a:r>
            <a:r>
              <a:rPr lang="ru-RU" dirty="0" smtClean="0"/>
              <a:t>, </a:t>
            </a:r>
            <a:r>
              <a:rPr lang="ru-RU" dirty="0"/>
              <a:t>происходящих из иностранных государств, работ, услуг, соответственно выполняемых, оказываемых иностранными гражданами, иностранными юридическими лицами</a:t>
            </a:r>
            <a:r>
              <a:rPr lang="ru-RU" dirty="0" smtClean="0"/>
              <a:t>.</a:t>
            </a:r>
            <a:endParaRPr lang="ru-RU" dirty="0"/>
          </a:p>
          <a:p>
            <a:r>
              <a:rPr lang="ru-RU" dirty="0"/>
              <a:t>В связи с допущенным нарушением положений национального режима должностное лицо заказчика привлечено к административной ответственности по </a:t>
            </a:r>
            <a:r>
              <a:rPr lang="ru-RU" b="1" dirty="0"/>
              <a:t>части 3 статьи 7.30.4 КоАП РФ </a:t>
            </a:r>
            <a:endParaRPr lang="ru-RU" dirty="0"/>
          </a:p>
          <a:p>
            <a:pPr algn="just">
              <a:defRPr/>
            </a:pPr>
            <a:endParaRPr lang="ru-RU" dirty="0"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0840139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7818709" y="6309321"/>
            <a:ext cx="4373290" cy="3037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29"/>
          <p:cNvSpPr/>
          <p:nvPr/>
        </p:nvSpPr>
        <p:spPr>
          <a:xfrm>
            <a:off x="9722601" y="47990"/>
            <a:ext cx="2460600" cy="6309321"/>
          </a:xfrm>
          <a:prstGeom prst="rect">
            <a:avLst/>
          </a:prstGeom>
          <a:solidFill>
            <a:srgbClr val="F7F7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pic>
        <p:nvPicPr>
          <p:cNvPr id="10" name="Рисунок 26"/>
          <p:cNvPicPr/>
          <p:nvPr/>
        </p:nvPicPr>
        <p:blipFill>
          <a:blip r:embed="rId3"/>
          <a:stretch/>
        </p:blipFill>
        <p:spPr>
          <a:xfrm rot="10800000">
            <a:off x="10800523" y="4973634"/>
            <a:ext cx="1399680" cy="1288440"/>
          </a:xfrm>
          <a:prstGeom prst="rect">
            <a:avLst/>
          </a:prstGeom>
          <a:ln w="0">
            <a:noFill/>
          </a:ln>
        </p:spPr>
      </p:pic>
      <p:pic>
        <p:nvPicPr>
          <p:cNvPr id="11" name="Рисунок 15"/>
          <p:cNvPicPr/>
          <p:nvPr/>
        </p:nvPicPr>
        <p:blipFill>
          <a:blip r:embed="rId4"/>
          <a:stretch/>
        </p:blipFill>
        <p:spPr>
          <a:xfrm rot="10800000">
            <a:off x="10764240" y="0"/>
            <a:ext cx="1427760" cy="867960"/>
          </a:xfrm>
          <a:prstGeom prst="rect">
            <a:avLst/>
          </a:prstGeom>
          <a:ln w="0">
            <a:noFill/>
          </a:ln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9839738" y="47990"/>
            <a:ext cx="1164332" cy="5821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Прямоугольник 1">
            <a:extLst>
              <a:ext uri="{FF2B5EF4-FFF2-40B4-BE49-F238E27FC236}">
                <a16:creationId xmlns="" xmlns:a16="http://schemas.microsoft.com/office/drawing/2014/main" id="{11E7C30E-5CC3-40CA-AE46-C611AD1B4832}"/>
              </a:ext>
            </a:extLst>
          </p:cNvPr>
          <p:cNvSpPr/>
          <p:nvPr/>
        </p:nvSpPr>
        <p:spPr>
          <a:xfrm>
            <a:off x="172735" y="519"/>
            <a:ext cx="9471427" cy="677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06708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</a:p>
          <a:p>
            <a:r>
              <a:rPr lang="ru-RU" sz="2000" b="1" dirty="0">
                <a:solidFill>
                  <a:srgbClr val="06708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endParaRPr lang="ru-RU" b="1" dirty="0">
              <a:solidFill>
                <a:srgbClr val="06708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>
            <a:extLst>
              <a:ext uri="{FF2B5EF4-FFF2-40B4-BE49-F238E27FC236}">
                <a16:creationId xmlns="" xmlns:a16="http://schemas.microsoft.com/office/drawing/2014/main" id="{68C8FFC9-CBC9-4D3D-8310-BBA526AC99CE}"/>
              </a:ext>
            </a:extLst>
          </p:cNvPr>
          <p:cNvSpPr/>
          <p:nvPr/>
        </p:nvSpPr>
        <p:spPr>
          <a:xfrm>
            <a:off x="102478" y="47990"/>
            <a:ext cx="9703782" cy="78175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Участник </a:t>
            </a:r>
            <a:r>
              <a:rPr lang="ru-RU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закупки предложил бананы из России 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заявку </a:t>
            </a:r>
            <a:r>
              <a:rPr lang="ru-RU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следовало 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отклонить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dirty="0"/>
              <a:t> </a:t>
            </a:r>
            <a:r>
              <a:rPr lang="ru-RU" sz="1600" dirty="0" smtClean="0"/>
              <a:t>       </a:t>
            </a:r>
            <a:r>
              <a:rPr lang="ru-RU" sz="1600" dirty="0" smtClean="0">
                <a:cs typeface="Times New Roman" panose="02020603050405020304" pitchFamily="18" charset="0"/>
              </a:rPr>
              <a:t>Заказчик проводил конкурентную закупку</a:t>
            </a:r>
            <a:r>
              <a:rPr lang="ru-RU" sz="1600" b="1" dirty="0" smtClean="0">
                <a:cs typeface="Times New Roman" panose="02020603050405020304" pitchFamily="18" charset="0"/>
              </a:rPr>
              <a:t> на поставку фруктов</a:t>
            </a:r>
            <a:r>
              <a:rPr lang="ru-RU" sz="1600" dirty="0" smtClean="0">
                <a:cs typeface="Times New Roman" panose="02020603050405020304" pitchFamily="18" charset="0"/>
              </a:rPr>
              <a:t>, </a:t>
            </a:r>
            <a:r>
              <a:rPr lang="ru-RU" sz="1600" dirty="0">
                <a:cs typeface="Times New Roman" panose="02020603050405020304" pitchFamily="18" charset="0"/>
              </a:rPr>
              <a:t>в </a:t>
            </a:r>
            <a:r>
              <a:rPr lang="ru-RU" sz="1600" dirty="0" err="1">
                <a:cs typeface="Times New Roman" panose="02020603050405020304" pitchFamily="18" charset="0"/>
              </a:rPr>
              <a:t>т.ч</a:t>
            </a:r>
            <a:r>
              <a:rPr lang="ru-RU" sz="1600" dirty="0">
                <a:cs typeface="Times New Roman" panose="02020603050405020304" pitchFamily="18" charset="0"/>
              </a:rPr>
              <a:t>. бананы. </a:t>
            </a:r>
            <a:endParaRPr lang="ru-RU" sz="1600" dirty="0" smtClean="0">
              <a:cs typeface="Times New Roman" panose="02020603050405020304" pitchFamily="18" charset="0"/>
            </a:endParaRPr>
          </a:p>
          <a:p>
            <a:endParaRPr lang="ru-RU" sz="800" dirty="0">
              <a:cs typeface="Times New Roman" panose="02020603050405020304" pitchFamily="18" charset="0"/>
            </a:endParaRPr>
          </a:p>
          <a:p>
            <a:r>
              <a:rPr lang="ru-RU" sz="1600" dirty="0">
                <a:cs typeface="Times New Roman" panose="02020603050405020304" pitchFamily="18" charset="0"/>
              </a:rPr>
              <a:t>       По результатам рассмотрения жалобы Комиссией Тюменского УФАС установлено, что признанный победителем участник закупки в своей заявке продекларировал страну происхождения товара Российская Федерация, в том числе,  в отношении бананов</a:t>
            </a:r>
            <a:r>
              <a:rPr lang="ru-RU" sz="1600" dirty="0" smtClean="0">
                <a:cs typeface="Times New Roman" panose="02020603050405020304" pitchFamily="18" charset="0"/>
              </a:rPr>
              <a:t>.</a:t>
            </a:r>
          </a:p>
          <a:p>
            <a:endParaRPr lang="ru-RU" sz="800" dirty="0">
              <a:cs typeface="Times New Roman" panose="02020603050405020304" pitchFamily="18" charset="0"/>
            </a:endParaRPr>
          </a:p>
          <a:p>
            <a:r>
              <a:rPr lang="ru-RU" sz="1600" dirty="0">
                <a:cs typeface="Times New Roman" panose="02020603050405020304" pitchFamily="18" charset="0"/>
              </a:rPr>
              <a:t>       </a:t>
            </a:r>
            <a:r>
              <a:rPr lang="ru-RU" sz="1600" dirty="0" smtClean="0">
                <a:cs typeface="Times New Roman" panose="02020603050405020304" pitchFamily="18" charset="0"/>
              </a:rPr>
              <a:t>Согласно разъяснений </a:t>
            </a:r>
            <a:r>
              <a:rPr lang="ru-RU" sz="1600" dirty="0">
                <a:cs typeface="Times New Roman" panose="02020603050405020304" pitchFamily="18" charset="0"/>
              </a:rPr>
              <a:t>ФАС России (</a:t>
            </a:r>
            <a:r>
              <a:rPr lang="ru-RU" sz="1600" dirty="0" smtClean="0">
                <a:cs typeface="Times New Roman" panose="02020603050405020304" pitchFamily="18" charset="0"/>
              </a:rPr>
              <a:t>письмо от </a:t>
            </a:r>
            <a:r>
              <a:rPr lang="ru-RU" sz="1600" dirty="0">
                <a:cs typeface="Times New Roman" panose="02020603050405020304" pitchFamily="18" charset="0"/>
              </a:rPr>
              <a:t>10.03.2023 №</a:t>
            </a:r>
            <a:r>
              <a:rPr lang="ru-RU" sz="1600" dirty="0" smtClean="0">
                <a:cs typeface="Times New Roman" panose="02020603050405020304" pitchFamily="18" charset="0"/>
              </a:rPr>
              <a:t>ПИ/17471/23) и </a:t>
            </a:r>
            <a:r>
              <a:rPr lang="ru-RU" sz="1600" dirty="0">
                <a:cs typeface="Times New Roman" panose="02020603050405020304" pitchFamily="18" charset="0"/>
              </a:rPr>
              <a:t>Минсельхоза России </a:t>
            </a:r>
            <a:r>
              <a:rPr lang="ru-RU" sz="1600" dirty="0" smtClean="0">
                <a:cs typeface="Times New Roman" panose="02020603050405020304" pitchFamily="18" charset="0"/>
              </a:rPr>
              <a:t>(письма </a:t>
            </a:r>
            <a:r>
              <a:rPr lang="ru-RU" sz="1600" dirty="0">
                <a:cs typeface="Times New Roman" panose="02020603050405020304" pitchFamily="18" charset="0"/>
              </a:rPr>
              <a:t>от 15.04.2020 №19/2051, от 25.02.2021 </a:t>
            </a:r>
            <a:r>
              <a:rPr lang="ru-RU" sz="1600" dirty="0" smtClean="0">
                <a:cs typeface="Times New Roman" panose="02020603050405020304" pitchFamily="18" charset="0"/>
              </a:rPr>
              <a:t>18/36 ):</a:t>
            </a:r>
          </a:p>
          <a:p>
            <a:r>
              <a:rPr lang="ru-RU" sz="1600" b="1" i="1" dirty="0">
                <a:cs typeface="Times New Roman" panose="02020603050405020304" pitchFamily="18" charset="0"/>
              </a:rPr>
              <a:t> </a:t>
            </a:r>
            <a:r>
              <a:rPr lang="ru-RU" sz="1600" b="1" i="1" dirty="0" smtClean="0">
                <a:cs typeface="Times New Roman" panose="02020603050405020304" pitchFamily="18" charset="0"/>
              </a:rPr>
              <a:t>     в случае, если </a:t>
            </a:r>
            <a:r>
              <a:rPr lang="ru-RU" sz="1600" b="1" i="1" dirty="0">
                <a:cs typeface="Times New Roman" panose="02020603050405020304" pitchFamily="18" charset="0"/>
              </a:rPr>
              <a:t>участник закупки в целях предоставления сведений о стране происхождения в своей заявке декларирует страну происхождения свежих бананов - Россия, заявка такого участника содержит недостоверные сведения, в связи с чем подлежит </a:t>
            </a:r>
            <a:r>
              <a:rPr lang="ru-RU" sz="1600" b="1" i="1" dirty="0" smtClean="0">
                <a:cs typeface="Times New Roman" panose="02020603050405020304" pitchFamily="18" charset="0"/>
              </a:rPr>
              <a:t>отклонению.</a:t>
            </a:r>
            <a:endParaRPr lang="en-US" sz="1600" b="1" i="1" dirty="0" smtClean="0">
              <a:cs typeface="Times New Roman" panose="02020603050405020304" pitchFamily="18" charset="0"/>
            </a:endParaRPr>
          </a:p>
          <a:p>
            <a:endParaRPr lang="ru-RU" sz="800" b="1" i="1" dirty="0" smtClean="0">
              <a:cs typeface="Times New Roman" panose="02020603050405020304" pitchFamily="18" charset="0"/>
            </a:endParaRPr>
          </a:p>
          <a:p>
            <a:r>
              <a:rPr lang="ru-RU" sz="1600" dirty="0"/>
              <a:t>Данная информация </a:t>
            </a:r>
            <a:r>
              <a:rPr lang="ru-RU" sz="1600" dirty="0" smtClean="0"/>
              <a:t>также подтверждается </a:t>
            </a:r>
            <a:r>
              <a:rPr lang="ru-RU" sz="1600" dirty="0"/>
              <a:t>общедоступными </a:t>
            </a:r>
            <a:r>
              <a:rPr lang="ru-RU" sz="1600" dirty="0" smtClean="0"/>
              <a:t>данными, например, официальными </a:t>
            </a:r>
            <a:r>
              <a:rPr lang="ru-RU" sz="1600" dirty="0"/>
              <a:t>данными Росстата </a:t>
            </a:r>
            <a:r>
              <a:rPr lang="ru-RU" sz="1600" dirty="0" smtClean="0"/>
              <a:t>о том, что промышленное </a:t>
            </a:r>
            <a:r>
              <a:rPr lang="ru-RU" sz="1600" dirty="0"/>
              <a:t>выращивание бананов на территории Российской Федерации </a:t>
            </a:r>
            <a:r>
              <a:rPr lang="ru-RU" sz="1600" dirty="0" smtClean="0"/>
              <a:t>отсутствует.</a:t>
            </a:r>
          </a:p>
          <a:p>
            <a:endParaRPr lang="ru-RU" sz="800" dirty="0">
              <a:cs typeface="Times New Roman" panose="02020603050405020304" pitchFamily="18" charset="0"/>
            </a:endParaRPr>
          </a:p>
          <a:p>
            <a:r>
              <a:rPr lang="ru-RU" sz="1600" dirty="0" smtClean="0">
                <a:cs typeface="Times New Roman" panose="02020603050405020304" pitchFamily="18" charset="0"/>
              </a:rPr>
              <a:t>Комиссия </a:t>
            </a:r>
            <a:r>
              <a:rPr lang="ru-RU" sz="1600" dirty="0">
                <a:cs typeface="Times New Roman" panose="02020603050405020304" pitchFamily="18" charset="0"/>
              </a:rPr>
              <a:t>УФАС отклонила ссылки заказчика на </a:t>
            </a:r>
            <a:r>
              <a:rPr lang="ru-RU" sz="1600" dirty="0" smtClean="0">
                <a:cs typeface="Times New Roman" panose="02020603050405020304" pitchFamily="18" charset="0"/>
              </a:rPr>
              <a:t>источники СМИ</a:t>
            </a:r>
            <a:r>
              <a:rPr lang="ru-RU" sz="1600" dirty="0">
                <a:cs typeface="Times New Roman" panose="02020603050405020304" pitchFamily="18" charset="0"/>
              </a:rPr>
              <a:t>:</a:t>
            </a:r>
            <a:r>
              <a:rPr lang="ru-RU" sz="1600" dirty="0" smtClean="0">
                <a:cs typeface="Times New Roman" panose="02020603050405020304" pitchFamily="18" charset="0"/>
              </a:rPr>
              <a:t> </a:t>
            </a:r>
            <a:r>
              <a:rPr lang="ru-RU" sz="1600" dirty="0">
                <a:cs typeface="Times New Roman" panose="02020603050405020304" pitchFamily="18" charset="0"/>
              </a:rPr>
              <a:t>сведения ассоциации развития субтропического сельского хозяйства о готовности представить к концу 2025 года российские бананы, принятие Правительством РФ Распоряжения от 02.07.2025 N 1761-р о дополнении перечня сельскохозяйственной продукции позицией «01.22.12.000 Бананы», поскольку указанное не свидетельствует о наличии выращенных в России бананов и введении указанной продукции в товарный оборот с учетом отведенного заказчиком срока на поставку (до конца 2025 г</a:t>
            </a:r>
            <a:r>
              <a:rPr lang="ru-RU" sz="1600" dirty="0" smtClean="0">
                <a:cs typeface="Times New Roman" panose="02020603050405020304" pitchFamily="18" charset="0"/>
              </a:rPr>
              <a:t>.).</a:t>
            </a:r>
          </a:p>
          <a:p>
            <a:endParaRPr lang="ru-RU" sz="800" dirty="0" smtClean="0">
              <a:cs typeface="Times New Roman" panose="02020603050405020304" pitchFamily="18" charset="0"/>
            </a:endParaRPr>
          </a:p>
          <a:p>
            <a:r>
              <a:rPr lang="ru-RU" sz="1600" dirty="0"/>
              <a:t> Однако при рассмотрении и оценке заявок на участие в закупке закупочная комиссия Заказчика не воспользовалась возможностью проверки достоверности представленной информации в указанной части, что в конечном итоге привело к необоснованному допуску участника №2 и предоставлению </a:t>
            </a:r>
            <a:r>
              <a:rPr lang="ru-RU" sz="1600" dirty="0" smtClean="0"/>
              <a:t>преимущества в рамках </a:t>
            </a:r>
            <a:r>
              <a:rPr lang="ru-RU" sz="1600" dirty="0" err="1" smtClean="0"/>
              <a:t>нацрежима</a:t>
            </a:r>
            <a:r>
              <a:rPr lang="ru-RU" sz="1600" dirty="0" smtClean="0"/>
              <a:t>, </a:t>
            </a:r>
            <a:r>
              <a:rPr lang="ru-RU" sz="1600" dirty="0"/>
              <a:t>путем снижения предложенной им цены договора на 15% и признания победителем.</a:t>
            </a:r>
            <a:endParaRPr lang="ru-RU" sz="1600" dirty="0" smtClean="0">
              <a:cs typeface="Times New Roman" panose="02020603050405020304" pitchFamily="18" charset="0"/>
            </a:endParaRPr>
          </a:p>
          <a:p>
            <a:endParaRPr lang="ru-RU" sz="800" dirty="0">
              <a:cs typeface="Times New Roman" panose="02020603050405020304" pitchFamily="18" charset="0"/>
            </a:endParaRPr>
          </a:p>
          <a:p>
            <a:r>
              <a:rPr lang="ru-RU" sz="1600" dirty="0">
                <a:cs typeface="Times New Roman" panose="02020603050405020304" pitchFamily="18" charset="0"/>
              </a:rPr>
              <a:t>         Поскольку участником закупки была представлена недостоверная информация о стране происхождения предлагаемых к поставке бананов, его заявка подлежала отклонению.</a:t>
            </a: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3" name="Прямая соединительная линия 12">
            <a:extLst>
              <a:ext uri="{FF2B5EF4-FFF2-40B4-BE49-F238E27FC236}">
                <a16:creationId xmlns="" xmlns:a16="http://schemas.microsoft.com/office/drawing/2014/main" id="{34B2C283-EBD8-44C1-B4D7-B0897B14B790}"/>
              </a:ext>
            </a:extLst>
          </p:cNvPr>
          <p:cNvCxnSpPr>
            <a:cxnSpLocks/>
          </p:cNvCxnSpPr>
          <p:nvPr/>
        </p:nvCxnSpPr>
        <p:spPr>
          <a:xfrm>
            <a:off x="439410" y="421634"/>
            <a:ext cx="8938075" cy="15124"/>
          </a:xfrm>
          <a:prstGeom prst="line">
            <a:avLst/>
          </a:prstGeom>
          <a:ln w="38100">
            <a:solidFill>
              <a:srgbClr val="007E8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Рисунок 11" descr="http://storage.consultant.ru/ondb/thumbs/202504/24/S3NsUqiBnwp8rMQbIqd55qyoFaHRCazX.280x183.jpeg"/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22601" y="976886"/>
            <a:ext cx="2460600" cy="174117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24413118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Aleksande\Desktop\Работа\ФАС\26.07.2021 30.07.2021\Преза2\Страницы для 2 й\1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12192001" cy="6858000"/>
          </a:xfrm>
          <a:prstGeom prst="rect">
            <a:avLst/>
          </a:prstGeom>
          <a:noFill/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81136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7818709" y="6309321"/>
            <a:ext cx="4373290" cy="3037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29"/>
          <p:cNvSpPr/>
          <p:nvPr/>
        </p:nvSpPr>
        <p:spPr>
          <a:xfrm>
            <a:off x="9722601" y="47990"/>
            <a:ext cx="2460600" cy="6309321"/>
          </a:xfrm>
          <a:prstGeom prst="rect">
            <a:avLst/>
          </a:prstGeom>
          <a:solidFill>
            <a:srgbClr val="F7F7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pic>
        <p:nvPicPr>
          <p:cNvPr id="10" name="Рисунок 26"/>
          <p:cNvPicPr/>
          <p:nvPr/>
        </p:nvPicPr>
        <p:blipFill>
          <a:blip r:embed="rId3"/>
          <a:stretch/>
        </p:blipFill>
        <p:spPr>
          <a:xfrm rot="10800000">
            <a:off x="10800523" y="4973634"/>
            <a:ext cx="1399680" cy="1288440"/>
          </a:xfrm>
          <a:prstGeom prst="rect">
            <a:avLst/>
          </a:prstGeom>
          <a:ln w="0">
            <a:noFill/>
          </a:ln>
        </p:spPr>
      </p:pic>
      <p:pic>
        <p:nvPicPr>
          <p:cNvPr id="11" name="Рисунок 15"/>
          <p:cNvPicPr/>
          <p:nvPr/>
        </p:nvPicPr>
        <p:blipFill>
          <a:blip r:embed="rId4"/>
          <a:stretch/>
        </p:blipFill>
        <p:spPr>
          <a:xfrm rot="10800000">
            <a:off x="10764240" y="0"/>
            <a:ext cx="1427760" cy="867960"/>
          </a:xfrm>
          <a:prstGeom prst="rect">
            <a:avLst/>
          </a:prstGeom>
          <a:ln w="0">
            <a:noFill/>
          </a:ln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9839738" y="47990"/>
            <a:ext cx="1164332" cy="5821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Прямоугольник 1">
            <a:extLst>
              <a:ext uri="{FF2B5EF4-FFF2-40B4-BE49-F238E27FC236}">
                <a16:creationId xmlns="" xmlns:a16="http://schemas.microsoft.com/office/drawing/2014/main" id="{11E7C30E-5CC3-40CA-AE46-C611AD1B4832}"/>
              </a:ext>
            </a:extLst>
          </p:cNvPr>
          <p:cNvSpPr/>
          <p:nvPr/>
        </p:nvSpPr>
        <p:spPr>
          <a:xfrm>
            <a:off x="226503" y="221630"/>
            <a:ext cx="9471427" cy="677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06708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</a:p>
          <a:p>
            <a:r>
              <a:rPr lang="ru-RU" sz="2000" b="1" dirty="0">
                <a:solidFill>
                  <a:srgbClr val="06708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endParaRPr lang="ru-RU" b="1" dirty="0">
              <a:solidFill>
                <a:srgbClr val="06708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>
            <a:extLst>
              <a:ext uri="{FF2B5EF4-FFF2-40B4-BE49-F238E27FC236}">
                <a16:creationId xmlns="" xmlns:a16="http://schemas.microsoft.com/office/drawing/2014/main" id="{8D70CB21-7668-47FB-89DA-FA4413E31A74}"/>
              </a:ext>
            </a:extLst>
          </p:cNvPr>
          <p:cNvSpPr/>
          <p:nvPr/>
        </p:nvSpPr>
        <p:spPr>
          <a:xfrm>
            <a:off x="348065" y="339073"/>
            <a:ext cx="910205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rgbClr val="06708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ИЗМЕНЕНИЯ В ЗАКОНОДАТЕЛЬСТВЕ</a:t>
            </a:r>
          </a:p>
        </p:txBody>
      </p:sp>
      <p:sp>
        <p:nvSpPr>
          <p:cNvPr id="12" name="Прямоугольник 11">
            <a:extLst>
              <a:ext uri="{FF2B5EF4-FFF2-40B4-BE49-F238E27FC236}">
                <a16:creationId xmlns="" xmlns:a16="http://schemas.microsoft.com/office/drawing/2014/main" id="{07F144A7-C68C-4D49-9A46-6A751A852CC6}"/>
              </a:ext>
            </a:extLst>
          </p:cNvPr>
          <p:cNvSpPr/>
          <p:nvPr/>
        </p:nvSpPr>
        <p:spPr>
          <a:xfrm>
            <a:off x="201832" y="898736"/>
            <a:ext cx="5041167" cy="5256695"/>
          </a:xfrm>
          <a:prstGeom prst="rect">
            <a:avLst/>
          </a:prstGeom>
          <a:noFill/>
          <a:ln w="28575">
            <a:solidFill>
              <a:srgbClr val="06708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defRPr/>
            </a:pP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Часть 9 ст. 4 Закона №223-ФЗ  дополнена п.8.3.  который обязывает указывать в извещении информацию о запретах и ограничениях на закупку иностранных товаров, а также о преимуществах для российских товаров, если такие меры установлены  </a:t>
            </a:r>
            <a:r>
              <a:rPr lang="ru-RU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п. 1 ч. 2 ст. 3.1-4 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Закона №223-ФЗ.</a:t>
            </a:r>
          </a:p>
          <a:p>
            <a:pPr>
              <a:defRPr/>
            </a:pPr>
            <a:endParaRPr lang="ru-RU" sz="2000" i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defRPr/>
            </a:pPr>
            <a:r>
              <a:rPr lang="ru-RU" sz="20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Заказчики вправе </a:t>
            </a:r>
            <a:r>
              <a:rPr lang="ru-RU" sz="2000" b="1" i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требоваить</a:t>
            </a:r>
            <a:r>
              <a:rPr lang="ru-RU" sz="20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предоставление документов, подтверждающих происхождение товара.</a:t>
            </a:r>
          </a:p>
        </p:txBody>
      </p:sp>
      <p:sp>
        <p:nvSpPr>
          <p:cNvPr id="13" name="Прямоугольник 12">
            <a:extLst>
              <a:ext uri="{FF2B5EF4-FFF2-40B4-BE49-F238E27FC236}">
                <a16:creationId xmlns="" xmlns:a16="http://schemas.microsoft.com/office/drawing/2014/main" id="{44FA0410-CB3D-4C29-9366-3F48F183E0D3}"/>
              </a:ext>
            </a:extLst>
          </p:cNvPr>
          <p:cNvSpPr/>
          <p:nvPr/>
        </p:nvSpPr>
        <p:spPr>
          <a:xfrm>
            <a:off x="5242999" y="892453"/>
            <a:ext cx="4366827" cy="5262979"/>
          </a:xfrm>
          <a:prstGeom prst="rect">
            <a:avLst/>
          </a:prstGeom>
          <a:solidFill>
            <a:srgbClr val="067082"/>
          </a:solidFill>
        </p:spPr>
        <p:txBody>
          <a:bodyPr wrap="square">
            <a:spAutoFit/>
          </a:bodyPr>
          <a:lstStyle/>
          <a:p>
            <a:pPr algn="just">
              <a:defRPr/>
            </a:pPr>
            <a:endParaRPr lang="ru-RU" sz="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endParaRPr lang="ru-RU" dirty="0"/>
          </a:p>
          <a:p>
            <a:pPr algn="ctr">
              <a:defRPr/>
            </a:pPr>
            <a:r>
              <a:rPr lang="ru-RU" sz="2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Федеральный закон от 08.08.2024 №318 </a:t>
            </a:r>
          </a:p>
          <a:p>
            <a:pPr algn="ctr">
              <a:defRPr/>
            </a:pPr>
            <a:endParaRPr lang="ru-RU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Вступление в силу Постановления Правительства РФ от 23.12.2024 г. №1875 с 01.01. 2025 г. о мерах по предоставлению национального режима при закупках</a:t>
            </a:r>
          </a:p>
          <a:p>
            <a:pPr algn="ctr">
              <a:defRPr/>
            </a:pPr>
            <a:endParaRPr lang="ru-RU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endParaRPr lang="ru-RU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Постановление Правительства РФ от 16.09.2016 № 925 о приоритете товаров российского происхождения утратило силу</a:t>
            </a:r>
            <a:endParaRPr lang="ru-RU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4" name="Прямая соединительная линия 13">
            <a:extLst>
              <a:ext uri="{FF2B5EF4-FFF2-40B4-BE49-F238E27FC236}">
                <a16:creationId xmlns="" xmlns:a16="http://schemas.microsoft.com/office/drawing/2014/main" id="{273C488B-66E8-41B9-80F7-DA1F31A570FB}"/>
              </a:ext>
            </a:extLst>
          </p:cNvPr>
          <p:cNvCxnSpPr>
            <a:cxnSpLocks/>
          </p:cNvCxnSpPr>
          <p:nvPr/>
        </p:nvCxnSpPr>
        <p:spPr>
          <a:xfrm flipV="1">
            <a:off x="318700" y="804778"/>
            <a:ext cx="9202722" cy="28364"/>
          </a:xfrm>
          <a:prstGeom prst="line">
            <a:avLst/>
          </a:prstGeom>
          <a:ln w="38100">
            <a:solidFill>
              <a:srgbClr val="007E8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152143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7818709" y="6309321"/>
            <a:ext cx="4373290" cy="3037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29"/>
          <p:cNvSpPr/>
          <p:nvPr/>
        </p:nvSpPr>
        <p:spPr>
          <a:xfrm>
            <a:off x="9722601" y="47990"/>
            <a:ext cx="2460600" cy="6309321"/>
          </a:xfrm>
          <a:prstGeom prst="rect">
            <a:avLst/>
          </a:prstGeom>
          <a:solidFill>
            <a:srgbClr val="F7F7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pic>
        <p:nvPicPr>
          <p:cNvPr id="10" name="Рисунок 26"/>
          <p:cNvPicPr/>
          <p:nvPr/>
        </p:nvPicPr>
        <p:blipFill>
          <a:blip r:embed="rId3"/>
          <a:stretch/>
        </p:blipFill>
        <p:spPr>
          <a:xfrm rot="10800000">
            <a:off x="10800523" y="4973634"/>
            <a:ext cx="1399680" cy="1288440"/>
          </a:xfrm>
          <a:prstGeom prst="rect">
            <a:avLst/>
          </a:prstGeom>
          <a:ln w="0">
            <a:noFill/>
          </a:ln>
        </p:spPr>
      </p:pic>
      <p:pic>
        <p:nvPicPr>
          <p:cNvPr id="11" name="Рисунок 15"/>
          <p:cNvPicPr/>
          <p:nvPr/>
        </p:nvPicPr>
        <p:blipFill>
          <a:blip r:embed="rId4"/>
          <a:stretch/>
        </p:blipFill>
        <p:spPr>
          <a:xfrm rot="10800000">
            <a:off x="10764240" y="0"/>
            <a:ext cx="1427760" cy="867960"/>
          </a:xfrm>
          <a:prstGeom prst="rect">
            <a:avLst/>
          </a:prstGeom>
          <a:ln w="0">
            <a:noFill/>
          </a:ln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9839738" y="47990"/>
            <a:ext cx="1164332" cy="5821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Прямоугольник 1">
            <a:extLst>
              <a:ext uri="{FF2B5EF4-FFF2-40B4-BE49-F238E27FC236}">
                <a16:creationId xmlns="" xmlns:a16="http://schemas.microsoft.com/office/drawing/2014/main" id="{11E7C30E-5CC3-40CA-AE46-C611AD1B4832}"/>
              </a:ext>
            </a:extLst>
          </p:cNvPr>
          <p:cNvSpPr/>
          <p:nvPr/>
        </p:nvSpPr>
        <p:spPr>
          <a:xfrm>
            <a:off x="226503" y="221630"/>
            <a:ext cx="9471427" cy="677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06708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</a:p>
          <a:p>
            <a:r>
              <a:rPr lang="ru-RU" sz="2000" b="1" dirty="0">
                <a:solidFill>
                  <a:srgbClr val="06708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endParaRPr lang="ru-RU" b="1" dirty="0">
              <a:solidFill>
                <a:srgbClr val="06708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>
            <a:extLst>
              <a:ext uri="{FF2B5EF4-FFF2-40B4-BE49-F238E27FC236}">
                <a16:creationId xmlns="" xmlns:a16="http://schemas.microsoft.com/office/drawing/2014/main" id="{8D70CB21-7668-47FB-89DA-FA4413E31A74}"/>
              </a:ext>
            </a:extLst>
          </p:cNvPr>
          <p:cNvSpPr/>
          <p:nvPr/>
        </p:nvSpPr>
        <p:spPr>
          <a:xfrm>
            <a:off x="348065" y="339073"/>
            <a:ext cx="910205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rgbClr val="06708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ИЗМЕНЕНИЯ В </a:t>
            </a:r>
            <a:r>
              <a:rPr lang="ru-RU" sz="2000" b="1" dirty="0" smtClean="0">
                <a:solidFill>
                  <a:srgbClr val="06708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КОАП РФ с 01.03.2025</a:t>
            </a:r>
            <a:endParaRPr lang="ru-RU" sz="2000" b="1" dirty="0">
              <a:solidFill>
                <a:srgbClr val="06708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Прямоугольник 11">
            <a:extLst>
              <a:ext uri="{FF2B5EF4-FFF2-40B4-BE49-F238E27FC236}">
                <a16:creationId xmlns="" xmlns:a16="http://schemas.microsoft.com/office/drawing/2014/main" id="{07F144A7-C68C-4D49-9A46-6A751A852CC6}"/>
              </a:ext>
            </a:extLst>
          </p:cNvPr>
          <p:cNvSpPr/>
          <p:nvPr/>
        </p:nvSpPr>
        <p:spPr>
          <a:xfrm>
            <a:off x="316124" y="1100658"/>
            <a:ext cx="6211330" cy="2213051"/>
          </a:xfrm>
          <a:prstGeom prst="rect">
            <a:avLst/>
          </a:prstGeom>
          <a:noFill/>
          <a:ln w="28575">
            <a:solidFill>
              <a:srgbClr val="06708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Федеральный закон 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 28.12.2024 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№ 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500-ФЗ 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«О 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внесении изменений в Кодекс Российской Федерации об административных правонарушениях и статью 1 Федерального закона "О внесении изменений в Кодекс Российской Федерации об административных 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правонарушениях»</a:t>
            </a:r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defRPr/>
            </a:pPr>
            <a:endParaRPr lang="ru-RU" sz="2000" i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Прямоугольник 12">
            <a:extLst>
              <a:ext uri="{FF2B5EF4-FFF2-40B4-BE49-F238E27FC236}">
                <a16:creationId xmlns="" xmlns:a16="http://schemas.microsoft.com/office/drawing/2014/main" id="{44FA0410-CB3D-4C29-9366-3F48F183E0D3}"/>
              </a:ext>
            </a:extLst>
          </p:cNvPr>
          <p:cNvSpPr/>
          <p:nvPr/>
        </p:nvSpPr>
        <p:spPr>
          <a:xfrm>
            <a:off x="769854" y="3473264"/>
            <a:ext cx="4366827" cy="2708434"/>
          </a:xfrm>
          <a:prstGeom prst="rect">
            <a:avLst/>
          </a:prstGeom>
          <a:solidFill>
            <a:schemeClr val="bg1"/>
          </a:solidFill>
          <a:ln>
            <a:solidFill>
              <a:srgbClr val="067082"/>
            </a:solidFill>
          </a:ln>
        </p:spPr>
        <p:txBody>
          <a:bodyPr wrap="square">
            <a:spAutoFit/>
          </a:bodyPr>
          <a:lstStyle/>
          <a:p>
            <a:pPr algn="just">
              <a:defRPr/>
            </a:pPr>
            <a:endParaRPr lang="ru-RU" sz="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endParaRPr lang="ru-RU" dirty="0"/>
          </a:p>
          <a:p>
            <a:pPr algn="ctr">
              <a:defRPr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r>
              <a:rPr lang="ru-RU" b="1" strike="sngStrik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Статья 7.32.3 КоАП РФ</a:t>
            </a:r>
          </a:p>
          <a:p>
            <a:pPr algn="ctr">
              <a:defRPr/>
            </a:pPr>
            <a:r>
              <a:rPr lang="ru-RU" strike="sngStrik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«Нарушение порядка осуществления закупки товаров, работ, услуг отдельными видами юридических лиц»</a:t>
            </a:r>
          </a:p>
          <a:p>
            <a:pPr algn="ctr">
              <a:defRPr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r>
              <a:rPr lang="ru-RU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УТРАТИЛА СИЛУ </a:t>
            </a:r>
            <a:endParaRPr lang="ru-RU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4" name="Прямая соединительная линия 13">
            <a:extLst>
              <a:ext uri="{FF2B5EF4-FFF2-40B4-BE49-F238E27FC236}">
                <a16:creationId xmlns="" xmlns:a16="http://schemas.microsoft.com/office/drawing/2014/main" id="{273C488B-66E8-41B9-80F7-DA1F31A570FB}"/>
              </a:ext>
            </a:extLst>
          </p:cNvPr>
          <p:cNvCxnSpPr>
            <a:cxnSpLocks/>
          </p:cNvCxnSpPr>
          <p:nvPr/>
        </p:nvCxnSpPr>
        <p:spPr>
          <a:xfrm flipV="1">
            <a:off x="318700" y="804778"/>
            <a:ext cx="9202722" cy="28364"/>
          </a:xfrm>
          <a:prstGeom prst="line">
            <a:avLst/>
          </a:prstGeom>
          <a:ln w="38100">
            <a:solidFill>
              <a:srgbClr val="007E8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Прямоугольник 14">
            <a:extLst>
              <a:ext uri="{FF2B5EF4-FFF2-40B4-BE49-F238E27FC236}">
                <a16:creationId xmlns="" xmlns:a16="http://schemas.microsoft.com/office/drawing/2014/main" id="{44FA0410-CB3D-4C29-9366-3F48F183E0D3}"/>
              </a:ext>
            </a:extLst>
          </p:cNvPr>
          <p:cNvSpPr/>
          <p:nvPr/>
        </p:nvSpPr>
        <p:spPr>
          <a:xfrm>
            <a:off x="5246227" y="3441332"/>
            <a:ext cx="4366827" cy="2708434"/>
          </a:xfrm>
          <a:prstGeom prst="rect">
            <a:avLst/>
          </a:prstGeom>
          <a:solidFill>
            <a:schemeClr val="bg1"/>
          </a:solidFill>
          <a:ln>
            <a:solidFill>
              <a:srgbClr val="067082"/>
            </a:solidFill>
          </a:ln>
        </p:spPr>
        <p:txBody>
          <a:bodyPr wrap="square">
            <a:spAutoFit/>
          </a:bodyPr>
          <a:lstStyle/>
          <a:p>
            <a:pPr algn="just">
              <a:defRPr/>
            </a:pPr>
            <a:endParaRPr lang="ru-RU" sz="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endParaRPr lang="ru-RU" dirty="0"/>
          </a:p>
          <a:p>
            <a:pPr algn="ctr">
              <a:defRPr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Статья 7.30.4 КоАП РФ</a:t>
            </a:r>
          </a:p>
          <a:p>
            <a:pPr algn="ctr">
              <a:defRPr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«Нарушение порядка осуществления закупки товаров, работ, услуг отдельными видами юридических лиц»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6" name="Рисунок 15" descr="C:\Users\TO72-V~1\AppData\Local\Temp\{9212C79C-7C3E-4C15-AEF7-82D6DD4E0CC2}.tmp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39577" y="992697"/>
            <a:ext cx="3058353" cy="228908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549104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5"/>
          <p:cNvPicPr/>
          <p:nvPr/>
        </p:nvPicPr>
        <p:blipFill>
          <a:blip r:embed="rId2"/>
          <a:stretch/>
        </p:blipFill>
        <p:spPr>
          <a:xfrm rot="10800000">
            <a:off x="10764240" y="0"/>
            <a:ext cx="1427760" cy="867960"/>
          </a:xfrm>
          <a:prstGeom prst="rect">
            <a:avLst/>
          </a:prstGeom>
          <a:ln w="0">
            <a:noFill/>
          </a:ln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432862" y="269100"/>
            <a:ext cx="1164332" cy="5821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Прямоугольник 1">
            <a:extLst>
              <a:ext uri="{FF2B5EF4-FFF2-40B4-BE49-F238E27FC236}">
                <a16:creationId xmlns="" xmlns:a16="http://schemas.microsoft.com/office/drawing/2014/main" id="{11E7C30E-5CC3-40CA-AE46-C611AD1B4832}"/>
              </a:ext>
            </a:extLst>
          </p:cNvPr>
          <p:cNvSpPr/>
          <p:nvPr/>
        </p:nvSpPr>
        <p:spPr>
          <a:xfrm>
            <a:off x="226503" y="221630"/>
            <a:ext cx="9471427" cy="677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06708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</a:p>
          <a:p>
            <a:r>
              <a:rPr lang="ru-RU" sz="2000" b="1" dirty="0">
                <a:solidFill>
                  <a:srgbClr val="06708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endParaRPr lang="ru-RU" b="1" dirty="0">
              <a:solidFill>
                <a:srgbClr val="06708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4" name="Прямая соединительная линия 13">
            <a:extLst>
              <a:ext uri="{FF2B5EF4-FFF2-40B4-BE49-F238E27FC236}">
                <a16:creationId xmlns="" xmlns:a16="http://schemas.microsoft.com/office/drawing/2014/main" id="{273C488B-66E8-41B9-80F7-DA1F31A570FB}"/>
              </a:ext>
            </a:extLst>
          </p:cNvPr>
          <p:cNvCxnSpPr>
            <a:cxnSpLocks/>
          </p:cNvCxnSpPr>
          <p:nvPr/>
        </p:nvCxnSpPr>
        <p:spPr>
          <a:xfrm flipV="1">
            <a:off x="360855" y="902152"/>
            <a:ext cx="9202722" cy="28364"/>
          </a:xfrm>
          <a:prstGeom prst="line">
            <a:avLst/>
          </a:prstGeom>
          <a:ln w="38100">
            <a:solidFill>
              <a:srgbClr val="007E8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Прямоугольник 14">
            <a:extLst>
              <a:ext uri="{FF2B5EF4-FFF2-40B4-BE49-F238E27FC236}">
                <a16:creationId xmlns="" xmlns:a16="http://schemas.microsoft.com/office/drawing/2014/main" id="{8D70CB21-7668-47FB-89DA-FA4413E31A74}"/>
              </a:ext>
            </a:extLst>
          </p:cNvPr>
          <p:cNvSpPr/>
          <p:nvPr/>
        </p:nvSpPr>
        <p:spPr>
          <a:xfrm>
            <a:off x="154850" y="2268757"/>
            <a:ext cx="9102054" cy="12618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800" dirty="0" smtClean="0">
                <a:solidFill>
                  <a:srgbClr val="06708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Административная практика </a:t>
            </a:r>
          </a:p>
          <a:p>
            <a:pPr algn="ctr"/>
            <a:r>
              <a:rPr lang="ru-RU" sz="3800" dirty="0" smtClean="0">
                <a:solidFill>
                  <a:srgbClr val="06708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контролю закупок  </a:t>
            </a:r>
            <a:endParaRPr lang="ru-RU" sz="3800" dirty="0">
              <a:solidFill>
                <a:srgbClr val="06708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275922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7818709" y="6309321"/>
            <a:ext cx="4373290" cy="3037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29"/>
          <p:cNvSpPr/>
          <p:nvPr/>
        </p:nvSpPr>
        <p:spPr>
          <a:xfrm>
            <a:off x="9722601" y="47990"/>
            <a:ext cx="2460600" cy="6309321"/>
          </a:xfrm>
          <a:prstGeom prst="rect">
            <a:avLst/>
          </a:prstGeom>
          <a:solidFill>
            <a:srgbClr val="F7F7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pic>
        <p:nvPicPr>
          <p:cNvPr id="10" name="Рисунок 26"/>
          <p:cNvPicPr/>
          <p:nvPr/>
        </p:nvPicPr>
        <p:blipFill>
          <a:blip r:embed="rId3"/>
          <a:stretch/>
        </p:blipFill>
        <p:spPr>
          <a:xfrm rot="10800000">
            <a:off x="10800523" y="4973634"/>
            <a:ext cx="1399680" cy="1288440"/>
          </a:xfrm>
          <a:prstGeom prst="rect">
            <a:avLst/>
          </a:prstGeom>
          <a:ln w="0">
            <a:noFill/>
          </a:ln>
        </p:spPr>
      </p:pic>
      <p:pic>
        <p:nvPicPr>
          <p:cNvPr id="11" name="Рисунок 15"/>
          <p:cNvPicPr/>
          <p:nvPr/>
        </p:nvPicPr>
        <p:blipFill>
          <a:blip r:embed="rId4"/>
          <a:stretch/>
        </p:blipFill>
        <p:spPr>
          <a:xfrm rot="10800000">
            <a:off x="10764240" y="0"/>
            <a:ext cx="1427760" cy="867960"/>
          </a:xfrm>
          <a:prstGeom prst="rect">
            <a:avLst/>
          </a:prstGeom>
          <a:ln w="0">
            <a:noFill/>
          </a:ln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9839738" y="47990"/>
            <a:ext cx="1164332" cy="5821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Прямоугольник 1">
            <a:extLst>
              <a:ext uri="{FF2B5EF4-FFF2-40B4-BE49-F238E27FC236}">
                <a16:creationId xmlns="" xmlns:a16="http://schemas.microsoft.com/office/drawing/2014/main" id="{11E7C30E-5CC3-40CA-AE46-C611AD1B4832}"/>
              </a:ext>
            </a:extLst>
          </p:cNvPr>
          <p:cNvSpPr/>
          <p:nvPr/>
        </p:nvSpPr>
        <p:spPr>
          <a:xfrm>
            <a:off x="226503" y="221630"/>
            <a:ext cx="9471427" cy="677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06708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</a:p>
          <a:p>
            <a:r>
              <a:rPr lang="ru-RU" sz="2000" b="1" dirty="0">
                <a:solidFill>
                  <a:srgbClr val="06708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endParaRPr lang="ru-RU" b="1" dirty="0">
              <a:solidFill>
                <a:srgbClr val="06708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>
            <a:extLst>
              <a:ext uri="{FF2B5EF4-FFF2-40B4-BE49-F238E27FC236}">
                <a16:creationId xmlns="" xmlns:a16="http://schemas.microsoft.com/office/drawing/2014/main" id="{8D70CB21-7668-47FB-89DA-FA4413E31A74}"/>
              </a:ext>
            </a:extLst>
          </p:cNvPr>
          <p:cNvSpPr/>
          <p:nvPr/>
        </p:nvSpPr>
        <p:spPr>
          <a:xfrm>
            <a:off x="348065" y="339073"/>
            <a:ext cx="910205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6708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ТИПОВЫЕ НАРУШЕНИЯ</a:t>
            </a:r>
            <a:endParaRPr lang="ru-RU" sz="2000" b="1" dirty="0">
              <a:solidFill>
                <a:srgbClr val="06708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4" name="Прямая соединительная линия 13">
            <a:extLst>
              <a:ext uri="{FF2B5EF4-FFF2-40B4-BE49-F238E27FC236}">
                <a16:creationId xmlns="" xmlns:a16="http://schemas.microsoft.com/office/drawing/2014/main" id="{273C488B-66E8-41B9-80F7-DA1F31A570FB}"/>
              </a:ext>
            </a:extLst>
          </p:cNvPr>
          <p:cNvCxnSpPr>
            <a:cxnSpLocks/>
          </p:cNvCxnSpPr>
          <p:nvPr/>
        </p:nvCxnSpPr>
        <p:spPr>
          <a:xfrm flipV="1">
            <a:off x="318700" y="804778"/>
            <a:ext cx="9202722" cy="28364"/>
          </a:xfrm>
          <a:prstGeom prst="line">
            <a:avLst/>
          </a:prstGeom>
          <a:ln w="38100">
            <a:solidFill>
              <a:srgbClr val="007E8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Прямоугольник 14">
            <a:extLst>
              <a:ext uri="{FF2B5EF4-FFF2-40B4-BE49-F238E27FC236}">
                <a16:creationId xmlns="" xmlns:a16="http://schemas.microsoft.com/office/drawing/2014/main" id="{8D70CB21-7668-47FB-89DA-FA4413E31A74}"/>
              </a:ext>
            </a:extLst>
          </p:cNvPr>
          <p:cNvSpPr/>
          <p:nvPr/>
        </p:nvSpPr>
        <p:spPr>
          <a:xfrm>
            <a:off x="297768" y="1450577"/>
            <a:ext cx="9328896" cy="47705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2000" dirty="0" smtClean="0">
                <a:cs typeface="Times New Roman" panose="02020603050405020304" pitchFamily="18" charset="0"/>
              </a:rPr>
              <a:t>Нарушения срока внесения информации о заключенном договора в реестр договоров</a:t>
            </a:r>
          </a:p>
          <a:p>
            <a:pPr algn="just"/>
            <a:endParaRPr lang="ru-RU" sz="800" dirty="0" smtClean="0">
              <a:cs typeface="Times New Roman" panose="02020603050405020304" pitchFamily="18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2000" dirty="0" smtClean="0">
                <a:cs typeface="Times New Roman" panose="02020603050405020304" pitchFamily="18" charset="0"/>
              </a:rPr>
              <a:t>Нарушение срока внесения об исполнении договора в реестр договоров</a:t>
            </a:r>
          </a:p>
          <a:p>
            <a:pPr algn="just"/>
            <a:endParaRPr lang="ru-RU" sz="800" dirty="0">
              <a:cs typeface="Times New Roman" panose="02020603050405020304" pitchFamily="18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2000" dirty="0" smtClean="0">
                <a:cs typeface="Times New Roman" panose="02020603050405020304" pitchFamily="18" charset="0"/>
              </a:rPr>
              <a:t>Нарушение сроков размещения ежемесячной отчетности </a:t>
            </a:r>
          </a:p>
          <a:p>
            <a:pPr algn="just"/>
            <a:endParaRPr lang="ru-RU" sz="800" dirty="0" smtClean="0">
              <a:cs typeface="Times New Roman" panose="02020603050405020304" pitchFamily="18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2000" dirty="0" smtClean="0">
                <a:cs typeface="Times New Roman" panose="02020603050405020304" pitchFamily="18" charset="0"/>
              </a:rPr>
              <a:t>Нарушение срока размещения плана закупки (его изменений)</a:t>
            </a:r>
          </a:p>
          <a:p>
            <a:pPr algn="just"/>
            <a:endParaRPr lang="ru-RU" sz="800" dirty="0" smtClean="0">
              <a:cs typeface="Times New Roman" panose="02020603050405020304" pitchFamily="18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2000" dirty="0" smtClean="0">
                <a:cs typeface="Times New Roman" panose="02020603050405020304" pitchFamily="18" charset="0"/>
              </a:rPr>
              <a:t>Нарушение срока размещения плана закупки инновационной, высокотехнологичной продукции и лекарственных средств</a:t>
            </a:r>
          </a:p>
          <a:p>
            <a:pPr algn="just"/>
            <a:endParaRPr lang="ru-RU" sz="800" dirty="0" smtClean="0">
              <a:cs typeface="Times New Roman" panose="02020603050405020304" pitchFamily="18" charset="0"/>
            </a:endParaRPr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ru-RU" sz="2000" dirty="0" smtClean="0">
                <a:cs typeface="Times New Roman" panose="02020603050405020304" pitchFamily="18" charset="0"/>
              </a:rPr>
              <a:t>Нарушение срока оплаты по договорам, заключенным с СМП </a:t>
            </a:r>
          </a:p>
          <a:p>
            <a:pPr algn="just"/>
            <a:endParaRPr lang="ru-RU" sz="800" dirty="0">
              <a:cs typeface="Times New Roman" panose="02020603050405020304" pitchFamily="18" charset="0"/>
            </a:endParaRPr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ru-RU" sz="2000" dirty="0" smtClean="0">
                <a:cs typeface="Times New Roman" panose="02020603050405020304" pitchFamily="18" charset="0"/>
              </a:rPr>
              <a:t>Размещение протокола закупки с нарушением требований к его содержанию </a:t>
            </a:r>
          </a:p>
          <a:p>
            <a:pPr algn="ctr"/>
            <a:endParaRPr lang="ru-RU" sz="800" dirty="0">
              <a:cs typeface="Times New Roman" panose="02020603050405020304" pitchFamily="18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2000" dirty="0" smtClean="0">
                <a:cs typeface="Times New Roman" panose="02020603050405020304" pitchFamily="18" charset="0"/>
              </a:rPr>
              <a:t>Ненадлежащее </a:t>
            </a:r>
            <a:r>
              <a:rPr lang="ru-RU" sz="2000" dirty="0">
                <a:cs typeface="Times New Roman" panose="02020603050405020304" pitchFamily="18" charset="0"/>
              </a:rPr>
              <a:t>установление способов обеспечения </a:t>
            </a:r>
            <a:r>
              <a:rPr lang="ru-RU" sz="2000" dirty="0" smtClean="0">
                <a:cs typeface="Times New Roman" panose="02020603050405020304" pitchFamily="18" charset="0"/>
              </a:rPr>
              <a:t>заявки</a:t>
            </a:r>
          </a:p>
          <a:p>
            <a:pPr algn="just"/>
            <a:endParaRPr lang="ru-RU" sz="800" dirty="0" smtClean="0">
              <a:cs typeface="Times New Roman" panose="02020603050405020304" pitchFamily="18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2000" dirty="0" err="1" smtClean="0">
                <a:cs typeface="Times New Roman" panose="02020603050405020304" pitchFamily="18" charset="0"/>
              </a:rPr>
              <a:t>Непродление</a:t>
            </a:r>
            <a:r>
              <a:rPr lang="ru-RU" sz="2000" dirty="0" smtClean="0">
                <a:cs typeface="Times New Roman" panose="02020603050405020304" pitchFamily="18" charset="0"/>
              </a:rPr>
              <a:t> срока подачи заявки при внесении изменений в извещение/документацию о закупке</a:t>
            </a:r>
            <a:endParaRPr lang="ru-RU" sz="2000" dirty="0"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645127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7818709" y="6309321"/>
            <a:ext cx="4373290" cy="3037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29"/>
          <p:cNvSpPr/>
          <p:nvPr/>
        </p:nvSpPr>
        <p:spPr>
          <a:xfrm>
            <a:off x="9722601" y="47990"/>
            <a:ext cx="2460600" cy="6309321"/>
          </a:xfrm>
          <a:prstGeom prst="rect">
            <a:avLst/>
          </a:prstGeom>
          <a:solidFill>
            <a:srgbClr val="F7F7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pic>
        <p:nvPicPr>
          <p:cNvPr id="10" name="Рисунок 26"/>
          <p:cNvPicPr/>
          <p:nvPr/>
        </p:nvPicPr>
        <p:blipFill>
          <a:blip r:embed="rId3"/>
          <a:stretch/>
        </p:blipFill>
        <p:spPr>
          <a:xfrm rot="10800000">
            <a:off x="10800523" y="4973634"/>
            <a:ext cx="1399680" cy="1288440"/>
          </a:xfrm>
          <a:prstGeom prst="rect">
            <a:avLst/>
          </a:prstGeom>
          <a:ln w="0">
            <a:noFill/>
          </a:ln>
        </p:spPr>
      </p:pic>
      <p:pic>
        <p:nvPicPr>
          <p:cNvPr id="11" name="Рисунок 15"/>
          <p:cNvPicPr/>
          <p:nvPr/>
        </p:nvPicPr>
        <p:blipFill>
          <a:blip r:embed="rId4"/>
          <a:stretch/>
        </p:blipFill>
        <p:spPr>
          <a:xfrm rot="10800000">
            <a:off x="10764240" y="0"/>
            <a:ext cx="1427760" cy="867960"/>
          </a:xfrm>
          <a:prstGeom prst="rect">
            <a:avLst/>
          </a:prstGeom>
          <a:ln w="0">
            <a:noFill/>
          </a:ln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9839738" y="47990"/>
            <a:ext cx="1164332" cy="5821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Прямоугольник 1">
            <a:extLst>
              <a:ext uri="{FF2B5EF4-FFF2-40B4-BE49-F238E27FC236}">
                <a16:creationId xmlns="" xmlns:a16="http://schemas.microsoft.com/office/drawing/2014/main" id="{11E7C30E-5CC3-40CA-AE46-C611AD1B4832}"/>
              </a:ext>
            </a:extLst>
          </p:cNvPr>
          <p:cNvSpPr/>
          <p:nvPr/>
        </p:nvSpPr>
        <p:spPr>
          <a:xfrm>
            <a:off x="226503" y="221630"/>
            <a:ext cx="9471427" cy="677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06708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</a:p>
          <a:p>
            <a:r>
              <a:rPr lang="ru-RU" sz="2000" b="1" dirty="0">
                <a:solidFill>
                  <a:srgbClr val="06708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endParaRPr lang="ru-RU" b="1" dirty="0">
              <a:solidFill>
                <a:srgbClr val="06708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>
            <a:extLst>
              <a:ext uri="{FF2B5EF4-FFF2-40B4-BE49-F238E27FC236}">
                <a16:creationId xmlns="" xmlns:a16="http://schemas.microsoft.com/office/drawing/2014/main" id="{68C8FFC9-CBC9-4D3D-8310-BBA526AC99CE}"/>
              </a:ext>
            </a:extLst>
          </p:cNvPr>
          <p:cNvSpPr/>
          <p:nvPr/>
        </p:nvSpPr>
        <p:spPr>
          <a:xfrm>
            <a:off x="136815" y="329351"/>
            <a:ext cx="9585786" cy="64325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§"/>
            </a:pP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135-ФЗ жалобы на действия (бездействие) заказчика при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</a:t>
            </a:r>
            <a:endParaRPr lang="ru-RU" sz="16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</a:t>
            </a:r>
            <a:r>
              <a:rPr lang="ru-RU" sz="1600" b="1" dirty="0" smtClean="0">
                <a:cs typeface="Times New Roman" panose="02020603050405020304" pitchFamily="18" charset="0"/>
              </a:rPr>
              <a:t>Фабула дела</a:t>
            </a:r>
          </a:p>
          <a:p>
            <a:r>
              <a:rPr lang="ru-RU" sz="1600" dirty="0" smtClean="0">
                <a:cs typeface="Times New Roman" panose="02020603050405020304" pitchFamily="18" charset="0"/>
              </a:rPr>
              <a:t>Участник (предприниматель) обратился с жалобой на отклонение его заявки на участие в </a:t>
            </a:r>
            <a:r>
              <a:rPr lang="ru-RU" sz="1600" i="1" dirty="0" smtClean="0">
                <a:cs typeface="Times New Roman" panose="02020603050405020304" pitchFamily="18" charset="0"/>
              </a:rPr>
              <a:t>конкурентной закупке </a:t>
            </a:r>
            <a:r>
              <a:rPr lang="ru-RU" sz="1600" dirty="0">
                <a:cs typeface="Times New Roman" panose="02020603050405020304" pitchFamily="18" charset="0"/>
              </a:rPr>
              <a:t>участниками которой могут быть только СМСП в </a:t>
            </a:r>
            <a:r>
              <a:rPr lang="ru-RU" sz="1600" dirty="0" smtClean="0">
                <a:cs typeface="Times New Roman" panose="02020603050405020304" pitchFamily="18" charset="0"/>
              </a:rPr>
              <a:t>связи с не предоставлением согласия на обработку персональных данных в соответствии с ФЗ от 27.07.2006 № 152-ФЗ «О персональных данных».</a:t>
            </a:r>
          </a:p>
          <a:p>
            <a:endParaRPr lang="ru-RU" sz="800" dirty="0" smtClean="0"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ru-RU" sz="1600" dirty="0" smtClean="0">
                <a:cs typeface="Times New Roman" panose="02020603050405020304" pitchFamily="18" charset="0"/>
              </a:rPr>
              <a:t>Заказчик обосновал свое решение наличием требования в Положении о закупке и документации о том, что заявка на участие в конкурентной закупке, помимо прочего, должна содержать в том числе согласие на обработку персональных данных.</a:t>
            </a:r>
          </a:p>
          <a:p>
            <a:endParaRPr lang="ru-RU" sz="1600" dirty="0" smtClean="0">
              <a:cs typeface="Times New Roman" panose="02020603050405020304" pitchFamily="18" charset="0"/>
            </a:endParaRPr>
          </a:p>
          <a:p>
            <a:r>
              <a:rPr lang="ru-RU" sz="1600" b="1" dirty="0" smtClean="0">
                <a:cs typeface="Times New Roman" panose="02020603050405020304" pitchFamily="18" charset="0"/>
              </a:rPr>
              <a:t>       </a:t>
            </a:r>
            <a:r>
              <a:rPr lang="ru-RU" sz="1600" b="1" dirty="0">
                <a:cs typeface="Times New Roman" panose="02020603050405020304" pitchFamily="18" charset="0"/>
              </a:rPr>
              <a:t>Выводы комиссии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1600" dirty="0">
                <a:cs typeface="Times New Roman" panose="02020603050405020304" pitchFamily="18" charset="0"/>
              </a:rPr>
              <a:t>Законом № 152-ФЗ допускается их </a:t>
            </a:r>
            <a:r>
              <a:rPr lang="ru-RU" sz="1600" b="1" dirty="0">
                <a:cs typeface="Times New Roman" panose="02020603050405020304" pitchFamily="18" charset="0"/>
              </a:rPr>
              <a:t>обработка без согласия субъекта </a:t>
            </a:r>
            <a:r>
              <a:rPr lang="ru-RU" sz="1600" dirty="0">
                <a:cs typeface="Times New Roman" panose="02020603050405020304" pitchFamily="18" charset="0"/>
              </a:rPr>
              <a:t>таких данных, если обрабатываются данные, подлежащие опубликованию или обязательному раскрытию в соответствии с федеральным законом (п. 11 ч. 1 ст. 6 Закона № 152-ФЗ).  Обработка персональных данных в рамках исполнения требований Закона № 223-ФЗ следует рассматриваться в качестве такого случая.</a:t>
            </a:r>
          </a:p>
          <a:p>
            <a:endParaRPr lang="ru-RU" sz="1600" b="1" dirty="0"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1600" dirty="0">
                <a:cs typeface="Times New Roman" panose="02020603050405020304" pitchFamily="18" charset="0"/>
              </a:rPr>
              <a:t>Подавая заявку на участие в Закупке содержащую персональные данные об участнике, подписанную ЭЦП, участник Закупки тем самым </a:t>
            </a:r>
            <a:r>
              <a:rPr lang="ru-RU" sz="1600" b="1" dirty="0">
                <a:cs typeface="Times New Roman" panose="02020603050405020304" pitchFamily="18" charset="0"/>
              </a:rPr>
              <a:t>подтверждает согласие </a:t>
            </a:r>
            <a:r>
              <a:rPr lang="ru-RU" sz="1600" dirty="0">
                <a:cs typeface="Times New Roman" panose="02020603050405020304" pitchFamily="18" charset="0"/>
              </a:rPr>
              <a:t>на обработку своих персональных данных.</a:t>
            </a:r>
          </a:p>
          <a:p>
            <a:endParaRPr lang="ru-RU" sz="1600" dirty="0"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1600" dirty="0" smtClean="0">
                <a:cs typeface="Times New Roman" panose="02020603050405020304" pitchFamily="18" charset="0"/>
              </a:rPr>
              <a:t>Информация </a:t>
            </a:r>
            <a:r>
              <a:rPr lang="ru-RU" sz="1600" dirty="0">
                <a:cs typeface="Times New Roman" panose="02020603050405020304" pitchFamily="18" charset="0"/>
              </a:rPr>
              <a:t>и документы, обязанность предоставить которые может установить заказчик в документации о закупке, участниками которой могут быть только СМСП, </a:t>
            </a:r>
            <a:r>
              <a:rPr lang="ru-RU" sz="1600" b="1" dirty="0">
                <a:cs typeface="Times New Roman" panose="02020603050405020304" pitchFamily="18" charset="0"/>
              </a:rPr>
              <a:t>перечислены в частях 19.1, 19.2 статьи 3.4 </a:t>
            </a:r>
            <a:r>
              <a:rPr lang="ru-RU" sz="1600" dirty="0">
                <a:cs typeface="Times New Roman" panose="02020603050405020304" pitchFamily="18" charset="0"/>
              </a:rPr>
              <a:t>Закона N 223-ФЗ</a:t>
            </a:r>
            <a:r>
              <a:rPr lang="ru-RU" sz="1600" dirty="0" smtClean="0">
                <a:cs typeface="Times New Roman" panose="02020603050405020304" pitchFamily="18" charset="0"/>
              </a:rPr>
              <a:t>.</a:t>
            </a:r>
            <a:endParaRPr lang="ru-RU" sz="1600" dirty="0">
              <a:cs typeface="Times New Roman" panose="02020603050405020304" pitchFamily="18" charset="0"/>
            </a:endParaRPr>
          </a:p>
          <a:p>
            <a:endParaRPr lang="ru-RU" sz="1600" dirty="0">
              <a:cs typeface="Times New Roman" panose="02020603050405020304" pitchFamily="18" charset="0"/>
            </a:endParaRPr>
          </a:p>
          <a:p>
            <a:pPr algn="just"/>
            <a:r>
              <a:rPr lang="ru-RU" sz="1600" dirty="0">
                <a:cs typeface="Times New Roman" panose="02020603050405020304" pitchFamily="18" charset="0"/>
              </a:rPr>
              <a:t>     </a:t>
            </a:r>
            <a:r>
              <a:rPr lang="ru-RU" sz="1600" b="1" dirty="0">
                <a:cs typeface="Times New Roman" panose="02020603050405020304" pitchFamily="18" charset="0"/>
              </a:rPr>
              <a:t>В действиях Комиссии заказчика установлено нарушение ч. 6 ст. 3, ч. 19.3 ст. 3.4  </a:t>
            </a:r>
            <a:r>
              <a:rPr lang="ru-RU" sz="1600" b="1" dirty="0" smtClean="0">
                <a:cs typeface="Times New Roman" panose="02020603050405020304" pitchFamily="18" charset="0"/>
              </a:rPr>
              <a:t>Закона</a:t>
            </a:r>
            <a:r>
              <a:rPr lang="ru-RU" sz="1600" b="1" dirty="0">
                <a:cs typeface="Times New Roman" panose="02020603050405020304" pitchFamily="18" charset="0"/>
              </a:rPr>
              <a:t> № 223-ФЗ</a:t>
            </a:r>
            <a:endParaRPr lang="ru-RU" sz="1600" dirty="0">
              <a:cs typeface="Times New Roman" panose="02020603050405020304" pitchFamily="18" charset="0"/>
            </a:endParaRPr>
          </a:p>
          <a:p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Прямоугольник 11">
            <a:extLst>
              <a:ext uri="{FF2B5EF4-FFF2-40B4-BE49-F238E27FC236}">
                <a16:creationId xmlns="" xmlns:a16="http://schemas.microsoft.com/office/drawing/2014/main" id="{11E7C30E-5CC3-40CA-AE46-C611AD1B4832}"/>
              </a:ext>
            </a:extLst>
          </p:cNvPr>
          <p:cNvSpPr/>
          <p:nvPr/>
        </p:nvSpPr>
        <p:spPr>
          <a:xfrm>
            <a:off x="318064" y="98519"/>
            <a:ext cx="938753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67082"/>
                </a:solidFill>
                <a:latin typeface="Times New Roman" panose="02020603050405020304" pitchFamily="18" charset="0"/>
              </a:rPr>
              <a:t>ЗАКУПКА СМСП  </a:t>
            </a:r>
            <a:endParaRPr lang="ru-RU" sz="2000" dirty="0">
              <a:solidFill>
                <a:srgbClr val="067082"/>
              </a:solidFill>
            </a:endParaRPr>
          </a:p>
        </p:txBody>
      </p:sp>
      <p:cxnSp>
        <p:nvCxnSpPr>
          <p:cNvPr id="13" name="Прямая соединительная линия 12">
            <a:extLst>
              <a:ext uri="{FF2B5EF4-FFF2-40B4-BE49-F238E27FC236}">
                <a16:creationId xmlns="" xmlns:a16="http://schemas.microsoft.com/office/drawing/2014/main" id="{34B2C283-EBD8-44C1-B4D7-B0897B14B790}"/>
              </a:ext>
            </a:extLst>
          </p:cNvPr>
          <p:cNvCxnSpPr>
            <a:cxnSpLocks/>
          </p:cNvCxnSpPr>
          <p:nvPr/>
        </p:nvCxnSpPr>
        <p:spPr>
          <a:xfrm>
            <a:off x="493178" y="498629"/>
            <a:ext cx="8938075" cy="15124"/>
          </a:xfrm>
          <a:prstGeom prst="line">
            <a:avLst/>
          </a:prstGeom>
          <a:ln w="38100">
            <a:solidFill>
              <a:srgbClr val="007E8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3557243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7487477" y="6309321"/>
            <a:ext cx="4704523" cy="3037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29"/>
          <p:cNvSpPr/>
          <p:nvPr/>
        </p:nvSpPr>
        <p:spPr>
          <a:xfrm>
            <a:off x="9731400" y="0"/>
            <a:ext cx="2460600" cy="6309321"/>
          </a:xfrm>
          <a:prstGeom prst="rect">
            <a:avLst/>
          </a:prstGeom>
          <a:solidFill>
            <a:srgbClr val="F7F7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pic>
        <p:nvPicPr>
          <p:cNvPr id="10" name="Рисунок 26"/>
          <p:cNvPicPr/>
          <p:nvPr/>
        </p:nvPicPr>
        <p:blipFill>
          <a:blip r:embed="rId3"/>
          <a:stretch/>
        </p:blipFill>
        <p:spPr>
          <a:xfrm rot="10800000">
            <a:off x="10800523" y="4973634"/>
            <a:ext cx="1399680" cy="1288440"/>
          </a:xfrm>
          <a:prstGeom prst="rect">
            <a:avLst/>
          </a:prstGeom>
          <a:ln w="0">
            <a:noFill/>
          </a:ln>
        </p:spPr>
      </p:pic>
      <p:pic>
        <p:nvPicPr>
          <p:cNvPr id="11" name="Рисунок 15"/>
          <p:cNvPicPr/>
          <p:nvPr/>
        </p:nvPicPr>
        <p:blipFill>
          <a:blip r:embed="rId4"/>
          <a:stretch/>
        </p:blipFill>
        <p:spPr>
          <a:xfrm rot="10800000">
            <a:off x="10764240" y="0"/>
            <a:ext cx="1427760" cy="867960"/>
          </a:xfrm>
          <a:prstGeom prst="rect">
            <a:avLst/>
          </a:prstGeom>
          <a:ln w="0">
            <a:noFill/>
          </a:ln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9839738" y="47990"/>
            <a:ext cx="1164332" cy="5821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Прямоугольник 1">
            <a:extLst>
              <a:ext uri="{FF2B5EF4-FFF2-40B4-BE49-F238E27FC236}">
                <a16:creationId xmlns="" xmlns:a16="http://schemas.microsoft.com/office/drawing/2014/main" id="{11E7C30E-5CC3-40CA-AE46-C611AD1B4832}"/>
              </a:ext>
            </a:extLst>
          </p:cNvPr>
          <p:cNvSpPr/>
          <p:nvPr/>
        </p:nvSpPr>
        <p:spPr>
          <a:xfrm>
            <a:off x="100802" y="113785"/>
            <a:ext cx="947142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rgbClr val="067082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     </a:t>
            </a:r>
            <a:r>
              <a:rPr lang="ru-RU" b="1" dirty="0" smtClean="0">
                <a:solidFill>
                  <a:srgbClr val="067082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ОДОБРЕНИЕ КРУПНОЙ СДЕЛКИ </a:t>
            </a:r>
            <a:endParaRPr lang="ru-RU" sz="1600" dirty="0">
              <a:solidFill>
                <a:srgbClr val="067082"/>
              </a:solidFill>
            </a:endParaRPr>
          </a:p>
        </p:txBody>
      </p:sp>
      <p:sp>
        <p:nvSpPr>
          <p:cNvPr id="4" name="Прямоугольник 3">
            <a:extLst>
              <a:ext uri="{FF2B5EF4-FFF2-40B4-BE49-F238E27FC236}">
                <a16:creationId xmlns="" xmlns:a16="http://schemas.microsoft.com/office/drawing/2014/main" id="{E7E54AB7-EA27-436B-BD47-7FB82018538A}"/>
              </a:ext>
            </a:extLst>
          </p:cNvPr>
          <p:cNvSpPr/>
          <p:nvPr/>
        </p:nvSpPr>
        <p:spPr>
          <a:xfrm>
            <a:off x="-7992" y="580487"/>
            <a:ext cx="4575207" cy="68326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800" dirty="0" smtClean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sz="1400" b="1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Участник закупки </a:t>
            </a:r>
            <a:r>
              <a:rPr lang="ru-RU" sz="1400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(ООО»)подал </a:t>
            </a:r>
            <a:r>
              <a:rPr lang="ru-RU" sz="1400" dirty="0">
                <a:ea typeface="Calibri" panose="020F0502020204030204" pitchFamily="34" charset="0"/>
                <a:cs typeface="Times New Roman" panose="02020603050405020304" pitchFamily="18" charset="0"/>
              </a:rPr>
              <a:t>жалобу в УФАС в связи </a:t>
            </a:r>
            <a:endParaRPr lang="ru-RU" sz="1400" dirty="0" smtClean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sz="1400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с отклонением </a:t>
            </a:r>
            <a:r>
              <a:rPr lang="ru-RU" sz="1400" dirty="0">
                <a:ea typeface="Calibri" panose="020F0502020204030204" pitchFamily="34" charset="0"/>
                <a:cs typeface="Times New Roman" panose="02020603050405020304" pitchFamily="18" charset="0"/>
              </a:rPr>
              <a:t>его заявки на участие </a:t>
            </a:r>
            <a:endParaRPr lang="ru-RU" sz="1400" dirty="0" smtClean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sz="1400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в закупке по причине </a:t>
            </a:r>
            <a:r>
              <a:rPr lang="ru-RU" sz="1400" b="1" dirty="0" err="1" smtClean="0"/>
              <a:t>непредоставления</a:t>
            </a:r>
            <a:r>
              <a:rPr lang="ru-RU" sz="1400" b="1" dirty="0" smtClean="0"/>
              <a:t> </a:t>
            </a:r>
            <a:r>
              <a:rPr lang="ru-RU" sz="1400" b="1" dirty="0"/>
              <a:t>решения о согласии </a:t>
            </a:r>
            <a:r>
              <a:rPr lang="en-US" sz="1400" b="1" dirty="0"/>
              <a:t> </a:t>
            </a:r>
            <a:r>
              <a:rPr lang="ru-RU" sz="1400" dirty="0" smtClean="0"/>
              <a:t>на </a:t>
            </a:r>
            <a:r>
              <a:rPr lang="ru-RU" sz="1400" dirty="0"/>
              <a:t>совершение крупной сделки </a:t>
            </a:r>
            <a:r>
              <a:rPr lang="ru-RU" sz="1400" dirty="0" smtClean="0"/>
              <a:t>или</a:t>
            </a:r>
          </a:p>
          <a:p>
            <a:r>
              <a:rPr lang="ru-RU" sz="1400" dirty="0" smtClean="0"/>
              <a:t> </a:t>
            </a:r>
            <a:r>
              <a:rPr lang="ru-RU" sz="1400" dirty="0"/>
              <a:t>о последующем одобрении этой </a:t>
            </a:r>
            <a:r>
              <a:rPr lang="ru-RU" sz="1400" dirty="0" smtClean="0"/>
              <a:t>сделки. </a:t>
            </a:r>
          </a:p>
          <a:p>
            <a:endParaRPr lang="ru-RU" sz="1400" dirty="0"/>
          </a:p>
          <a:p>
            <a:r>
              <a:rPr lang="ru-RU" sz="1400" dirty="0" smtClean="0"/>
              <a:t>Для участника сделка не</a:t>
            </a:r>
          </a:p>
          <a:p>
            <a:r>
              <a:rPr lang="ru-RU" sz="1400" dirty="0" smtClean="0"/>
              <a:t> является крупной, </a:t>
            </a:r>
            <a:r>
              <a:rPr lang="ru-RU" sz="1400" dirty="0" smtClean="0">
                <a:cs typeface="Times New Roman" panose="02020603050405020304" pitchFamily="18" charset="0"/>
              </a:rPr>
              <a:t>извещением о закупке </a:t>
            </a:r>
            <a:r>
              <a:rPr lang="ru-RU" sz="1400" dirty="0" smtClean="0"/>
              <a:t>не </a:t>
            </a:r>
            <a:r>
              <a:rPr lang="ru-RU" sz="1400" dirty="0"/>
              <a:t>установлено </a:t>
            </a:r>
            <a:endParaRPr lang="ru-RU" sz="1400" dirty="0" smtClean="0"/>
          </a:p>
          <a:p>
            <a:r>
              <a:rPr lang="ru-RU" sz="1400" dirty="0" smtClean="0"/>
              <a:t>требований </a:t>
            </a:r>
            <a:r>
              <a:rPr lang="ru-RU" sz="1400" dirty="0"/>
              <a:t>о предоставлении в составе заявки </a:t>
            </a:r>
            <a:r>
              <a:rPr lang="ru-RU" sz="1400" dirty="0" smtClean="0"/>
              <a:t>сведений и подтверждающих документов о </a:t>
            </a:r>
            <a:r>
              <a:rPr lang="ru-RU" sz="1400" dirty="0"/>
              <a:t>том</a:t>
            </a:r>
            <a:r>
              <a:rPr lang="ru-RU" sz="1400" dirty="0" smtClean="0"/>
              <a:t>,</a:t>
            </a:r>
          </a:p>
          <a:p>
            <a:r>
              <a:rPr lang="ru-RU" sz="1400" dirty="0" smtClean="0"/>
              <a:t> </a:t>
            </a:r>
            <a:r>
              <a:rPr lang="ru-RU" sz="1400" dirty="0"/>
              <a:t>что сделка не является для участника </a:t>
            </a:r>
            <a:r>
              <a:rPr lang="ru-RU" sz="1400" dirty="0" smtClean="0"/>
              <a:t>закупки крупной.</a:t>
            </a:r>
            <a:endParaRPr lang="ru-RU" sz="1400" dirty="0">
              <a:cs typeface="Times New Roman" panose="02020603050405020304" pitchFamily="18" charset="0"/>
            </a:endParaRPr>
          </a:p>
          <a:p>
            <a:endParaRPr lang="ru-RU" sz="1400" dirty="0" smtClean="0"/>
          </a:p>
          <a:p>
            <a:r>
              <a:rPr lang="ru-RU" sz="1400" b="1" dirty="0" smtClean="0"/>
              <a:t>Доводы заказчика:</a:t>
            </a:r>
          </a:p>
          <a:p>
            <a:r>
              <a:rPr lang="ru-RU" sz="1400" dirty="0" smtClean="0"/>
              <a:t>поскольку участником в </a:t>
            </a:r>
            <a:r>
              <a:rPr lang="ru-RU" sz="1400" dirty="0"/>
              <a:t>составе в составе заявки </a:t>
            </a:r>
            <a:r>
              <a:rPr lang="ru-RU" sz="1400" dirty="0" smtClean="0"/>
              <a:t>не </a:t>
            </a:r>
            <a:r>
              <a:rPr lang="ru-RU" sz="1400" dirty="0"/>
              <a:t>было приложено согласия на совершение крупной сделки или о последующем одобрении этой сделки, </a:t>
            </a:r>
            <a:r>
              <a:rPr lang="ru-RU" sz="1400" b="1" dirty="0" smtClean="0"/>
              <a:t>а равно информации </a:t>
            </a:r>
            <a:r>
              <a:rPr lang="ru-RU" sz="1400" b="1" dirty="0"/>
              <a:t>о том</a:t>
            </a:r>
            <a:r>
              <a:rPr lang="ru-RU" sz="1400" dirty="0"/>
              <a:t>, что данная </a:t>
            </a:r>
            <a:r>
              <a:rPr lang="ru-RU" sz="1400" b="1" dirty="0"/>
              <a:t>сделка</a:t>
            </a:r>
            <a:r>
              <a:rPr lang="ru-RU" sz="1400" dirty="0"/>
              <a:t> для такого участника закупки </a:t>
            </a:r>
            <a:r>
              <a:rPr lang="ru-RU" sz="1400" b="1" dirty="0"/>
              <a:t>не является крупной </a:t>
            </a:r>
            <a:r>
              <a:rPr lang="ru-RU" sz="1400" dirty="0"/>
              <a:t>(в том числе сведения бухгалтерской отчётности Заявителя), у закупочной комиссии Заказчика отсутствовали достаточные правовые основания полагать, что ст. 46 Закона </a:t>
            </a:r>
            <a:r>
              <a:rPr lang="ru-RU" sz="1400" dirty="0" smtClean="0"/>
              <a:t>об ООО, </a:t>
            </a:r>
            <a:r>
              <a:rPr lang="ru-RU" sz="1400" dirty="0"/>
              <a:t>к </a:t>
            </a:r>
            <a:r>
              <a:rPr lang="ru-RU" sz="1400" dirty="0" smtClean="0"/>
              <a:t>обществу не </a:t>
            </a:r>
            <a:r>
              <a:rPr lang="ru-RU" sz="1400" dirty="0"/>
              <a:t>применяется и </a:t>
            </a:r>
            <a:r>
              <a:rPr lang="ru-RU" sz="1400" dirty="0" smtClean="0"/>
              <a:t>общество </a:t>
            </a:r>
            <a:r>
              <a:rPr lang="ru-RU" sz="1400" dirty="0"/>
              <a:t>освобождено от необходимости предоставления решения об одобрении крупной сделки.</a:t>
            </a:r>
          </a:p>
          <a:p>
            <a:endParaRPr lang="ru-RU" sz="1400" dirty="0"/>
          </a:p>
          <a:p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cxnSp>
        <p:nvCxnSpPr>
          <p:cNvPr id="12" name="Прямая соединительная линия 11">
            <a:extLst>
              <a:ext uri="{FF2B5EF4-FFF2-40B4-BE49-F238E27FC236}">
                <a16:creationId xmlns="" xmlns:a16="http://schemas.microsoft.com/office/drawing/2014/main" id="{B495EDC3-F1E2-42D6-94B9-C9319D618009}"/>
              </a:ext>
            </a:extLst>
          </p:cNvPr>
          <p:cNvCxnSpPr>
            <a:cxnSpLocks/>
          </p:cNvCxnSpPr>
          <p:nvPr/>
        </p:nvCxnSpPr>
        <p:spPr>
          <a:xfrm flipV="1">
            <a:off x="92599" y="485112"/>
            <a:ext cx="9202722" cy="28364"/>
          </a:xfrm>
          <a:prstGeom prst="line">
            <a:avLst/>
          </a:prstGeom>
          <a:ln w="38100">
            <a:solidFill>
              <a:srgbClr val="007E8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Рисунок 12" descr="https://grizly.club/uploads/posts/2023-02/1675313412_grizly-club-p-podchinennii-klipart-3.png">
            <a:extLst>
              <a:ext uri="{FF2B5EF4-FFF2-40B4-BE49-F238E27FC236}">
                <a16:creationId xmlns:a16="http://schemas.microsoft.com/office/drawing/2014/main" xmlns="" id="{C041A4CD-E2D6-4576-A8DE-99B3B7141E40}"/>
              </a:ext>
            </a:extLst>
          </p:cNvPr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39738" y="878089"/>
            <a:ext cx="2102299" cy="1823922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4" name="Прямая соединительная линия 13">
            <a:extLst>
              <a:ext uri="{FF2B5EF4-FFF2-40B4-BE49-F238E27FC236}">
                <a16:creationId xmlns:a16="http://schemas.microsoft.com/office/drawing/2014/main" xmlns="" id="{F85F5BFA-A05E-4CD6-B27F-29580D556990}"/>
              </a:ext>
            </a:extLst>
          </p:cNvPr>
          <p:cNvCxnSpPr>
            <a:cxnSpLocks/>
          </p:cNvCxnSpPr>
          <p:nvPr/>
        </p:nvCxnSpPr>
        <p:spPr>
          <a:xfrm>
            <a:off x="4621384" y="551281"/>
            <a:ext cx="26627" cy="6061831"/>
          </a:xfrm>
          <a:prstGeom prst="line">
            <a:avLst/>
          </a:prstGeom>
          <a:ln w="38100">
            <a:solidFill>
              <a:srgbClr val="007E8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>
            <a:extLst>
              <a:ext uri="{FF2B5EF4-FFF2-40B4-BE49-F238E27FC236}">
                <a16:creationId xmlns:a16="http://schemas.microsoft.com/office/drawing/2014/main" xmlns="" id="{C93BCCED-D288-4B58-ADFB-9AA9BE8F3826}"/>
              </a:ext>
            </a:extLst>
          </p:cNvPr>
          <p:cNvCxnSpPr>
            <a:cxnSpLocks/>
          </p:cNvCxnSpPr>
          <p:nvPr/>
        </p:nvCxnSpPr>
        <p:spPr>
          <a:xfrm>
            <a:off x="-25082" y="6569901"/>
            <a:ext cx="9723197" cy="43211"/>
          </a:xfrm>
          <a:prstGeom prst="line">
            <a:avLst/>
          </a:prstGeom>
          <a:ln w="38100">
            <a:solidFill>
              <a:srgbClr val="007E8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Прямоугольник 15">
            <a:extLst>
              <a:ext uri="{FF2B5EF4-FFF2-40B4-BE49-F238E27FC236}">
                <a16:creationId xmlns="" xmlns:a16="http://schemas.microsoft.com/office/drawing/2014/main" id="{E7E54AB7-EA27-436B-BD47-7FB82018538A}"/>
              </a:ext>
            </a:extLst>
          </p:cNvPr>
          <p:cNvSpPr/>
          <p:nvPr/>
        </p:nvSpPr>
        <p:spPr>
          <a:xfrm>
            <a:off x="4683868" y="298451"/>
            <a:ext cx="5011674" cy="80637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400" b="1" u="sng" dirty="0" smtClean="0"/>
          </a:p>
          <a:p>
            <a:r>
              <a:rPr lang="ru-RU" sz="1400" b="1" u="sng" dirty="0" smtClean="0"/>
              <a:t>Выводы комиссии УФАС</a:t>
            </a:r>
            <a:r>
              <a:rPr lang="ru-RU" sz="1400" dirty="0" smtClean="0"/>
              <a:t>:</a:t>
            </a:r>
          </a:p>
          <a:p>
            <a:endParaRPr lang="ru-RU" sz="800" dirty="0" smtClean="0"/>
          </a:p>
          <a:p>
            <a:r>
              <a:rPr lang="ru-RU" sz="1400" dirty="0" smtClean="0"/>
              <a:t>- Извещением о закупке установлено,  </a:t>
            </a:r>
            <a:r>
              <a:rPr lang="ru-RU" sz="1400" dirty="0"/>
              <a:t>что </a:t>
            </a:r>
            <a:r>
              <a:rPr lang="ru-RU" sz="1400" b="1" dirty="0"/>
              <a:t>заявка</a:t>
            </a:r>
            <a:r>
              <a:rPr lang="ru-RU" sz="1400" dirty="0"/>
              <a:t>, </a:t>
            </a:r>
            <a:r>
              <a:rPr lang="ru-RU" sz="1400" b="1" dirty="0" smtClean="0"/>
              <a:t>должна </a:t>
            </a:r>
            <a:r>
              <a:rPr lang="ru-RU" sz="1400" b="1" dirty="0"/>
              <a:t>содержать копию решения о согласии</a:t>
            </a:r>
            <a:r>
              <a:rPr lang="ru-RU" sz="1400" dirty="0"/>
              <a:t> </a:t>
            </a:r>
            <a:r>
              <a:rPr lang="ru-RU" sz="1400" b="1" dirty="0"/>
              <a:t>на совершение крупной сделки или о последующем одобрении этой сделки, </a:t>
            </a:r>
            <a:r>
              <a:rPr lang="ru-RU" sz="1400" b="1" u="sng" dirty="0"/>
              <a:t>если требование о наличии указанного решения установлено законодательством РФ</a:t>
            </a:r>
            <a:r>
              <a:rPr lang="ru-RU" sz="1400" dirty="0"/>
              <a:t> и </a:t>
            </a:r>
            <a:r>
              <a:rPr lang="ru-RU" sz="1400" b="1" dirty="0"/>
              <a:t>для участника з</a:t>
            </a:r>
            <a:r>
              <a:rPr lang="ru-RU" sz="1400" b="1" dirty="0" smtClean="0"/>
              <a:t>акупки</a:t>
            </a:r>
            <a:r>
              <a:rPr lang="ru-RU" sz="1400" dirty="0" smtClean="0"/>
              <a:t> </a:t>
            </a:r>
            <a:r>
              <a:rPr lang="ru-RU" sz="1400" b="1" dirty="0"/>
              <a:t>заключение</a:t>
            </a:r>
            <a:r>
              <a:rPr lang="ru-RU" sz="1400" dirty="0"/>
              <a:t> по результатам такой </a:t>
            </a:r>
            <a:r>
              <a:rPr lang="ru-RU" sz="1400" dirty="0" smtClean="0"/>
              <a:t>закупки </a:t>
            </a:r>
            <a:r>
              <a:rPr lang="ru-RU" sz="1400" b="1" dirty="0"/>
              <a:t>договора</a:t>
            </a:r>
            <a:r>
              <a:rPr lang="ru-RU" sz="1400" dirty="0"/>
              <a:t> </a:t>
            </a:r>
            <a:r>
              <a:rPr lang="ru-RU" sz="1400" b="1" dirty="0" smtClean="0"/>
              <a:t>является </a:t>
            </a:r>
            <a:r>
              <a:rPr lang="ru-RU" sz="1400" b="1" dirty="0"/>
              <a:t>крупной </a:t>
            </a:r>
            <a:r>
              <a:rPr lang="ru-RU" sz="1400" b="1" dirty="0" smtClean="0"/>
              <a:t>сделкой</a:t>
            </a:r>
            <a:r>
              <a:rPr lang="ru-RU" sz="1400" dirty="0" smtClean="0"/>
              <a:t>;</a:t>
            </a:r>
          </a:p>
          <a:p>
            <a:endParaRPr lang="ru-RU" sz="800" dirty="0" smtClean="0"/>
          </a:p>
          <a:p>
            <a:r>
              <a:rPr lang="ru-RU" sz="1400" dirty="0" smtClean="0"/>
              <a:t>- извещением </a:t>
            </a:r>
            <a:r>
              <a:rPr lang="ru-RU" sz="1400" b="1" dirty="0"/>
              <a:t>не установлено требования </a:t>
            </a:r>
            <a:r>
              <a:rPr lang="ru-RU" sz="1400" dirty="0"/>
              <a:t>о предоставлении участником </a:t>
            </a:r>
            <a:r>
              <a:rPr lang="ru-RU" sz="1400" dirty="0" smtClean="0"/>
              <a:t>закупки сведений </a:t>
            </a:r>
            <a:r>
              <a:rPr lang="ru-RU" sz="1400" dirty="0"/>
              <a:t>о том, что </a:t>
            </a:r>
            <a:r>
              <a:rPr lang="ru-RU" sz="1400" dirty="0" smtClean="0"/>
              <a:t>сделка </a:t>
            </a:r>
            <a:r>
              <a:rPr lang="ru-RU" sz="1400" dirty="0"/>
              <a:t>для такого участника закупки </a:t>
            </a:r>
            <a:r>
              <a:rPr lang="ru-RU" sz="1400" b="1" dirty="0"/>
              <a:t>не является крупной,</a:t>
            </a:r>
            <a:r>
              <a:rPr lang="ru-RU" sz="1400" dirty="0"/>
              <a:t> с указанием основания, по которому данная сделка не подпадает под понятие крупной </a:t>
            </a:r>
            <a:r>
              <a:rPr lang="ru-RU" sz="1400" dirty="0" smtClean="0"/>
              <a:t>сделки;</a:t>
            </a:r>
          </a:p>
          <a:p>
            <a:endParaRPr lang="ru-RU" sz="800" dirty="0"/>
          </a:p>
          <a:p>
            <a:r>
              <a:rPr lang="ru-RU" sz="1400" dirty="0" smtClean="0"/>
              <a:t>- поскольку </a:t>
            </a:r>
            <a:r>
              <a:rPr lang="ru-RU" sz="1400" dirty="0"/>
              <a:t>для </a:t>
            </a:r>
            <a:r>
              <a:rPr lang="ru-RU" sz="1400" dirty="0" smtClean="0"/>
              <a:t>общества Закупка </a:t>
            </a:r>
            <a:r>
              <a:rPr lang="ru-RU" sz="1400" b="1" dirty="0"/>
              <a:t>не являлась крупной </a:t>
            </a:r>
            <a:r>
              <a:rPr lang="ru-RU" sz="1400" dirty="0"/>
              <a:t>сделкой, у </a:t>
            </a:r>
            <a:r>
              <a:rPr lang="ru-RU" sz="1400" dirty="0" smtClean="0"/>
              <a:t>него </a:t>
            </a:r>
            <a:r>
              <a:rPr lang="ru-RU" sz="1400" b="1" dirty="0" smtClean="0"/>
              <a:t>отсутствовала обязанность предоставления  согласия </a:t>
            </a:r>
            <a:r>
              <a:rPr lang="ru-RU" sz="1400" dirty="0"/>
              <a:t>на совершение </a:t>
            </a:r>
            <a:r>
              <a:rPr lang="ru-RU" sz="1400" dirty="0" smtClean="0"/>
              <a:t>крупной сделки;</a:t>
            </a:r>
          </a:p>
          <a:p>
            <a:endParaRPr lang="ru-RU" sz="800" dirty="0" smtClean="0"/>
          </a:p>
          <a:p>
            <a:r>
              <a:rPr lang="ru-RU" sz="1400" dirty="0" smtClean="0"/>
              <a:t>- довод заказчика </a:t>
            </a:r>
            <a:r>
              <a:rPr lang="ru-RU" sz="1400" dirty="0"/>
              <a:t>о том, что у закупочной комиссии </a:t>
            </a:r>
            <a:r>
              <a:rPr lang="ru-RU" sz="1400" dirty="0" smtClean="0"/>
              <a:t> </a:t>
            </a:r>
            <a:r>
              <a:rPr lang="ru-RU" sz="1400" dirty="0"/>
              <a:t>отсутствовала возможность </a:t>
            </a:r>
            <a:r>
              <a:rPr lang="ru-RU" sz="1400" b="1" dirty="0"/>
              <a:t>установить достоверность сведений </a:t>
            </a:r>
            <a:r>
              <a:rPr lang="ru-RU" sz="1400" dirty="0" smtClean="0"/>
              <a:t>о </a:t>
            </a:r>
            <a:r>
              <a:rPr lang="ru-RU" sz="1400" dirty="0"/>
              <a:t>том, что сделка не является для него крупной, </a:t>
            </a:r>
            <a:r>
              <a:rPr lang="ru-RU" sz="1400" dirty="0" smtClean="0"/>
              <a:t>несостоятелен, </a:t>
            </a:r>
            <a:r>
              <a:rPr lang="ru-RU" sz="1400" dirty="0"/>
              <a:t>поскольку </a:t>
            </a:r>
            <a:r>
              <a:rPr lang="ru-RU" sz="1400" dirty="0" smtClean="0"/>
              <a:t>ч. </a:t>
            </a:r>
            <a:r>
              <a:rPr lang="ru-RU" sz="1400" dirty="0"/>
              <a:t>6 </a:t>
            </a:r>
            <a:r>
              <a:rPr lang="ru-RU" sz="1400" dirty="0" smtClean="0"/>
              <a:t>ст. </a:t>
            </a:r>
            <a:r>
              <a:rPr lang="ru-RU" sz="1400" dirty="0"/>
              <a:t>3 Закона № 223-ФЗ установлено, </a:t>
            </a:r>
            <a:r>
              <a:rPr lang="ru-RU" sz="1400" b="1" dirty="0"/>
              <a:t>что не допускается предъявлять</a:t>
            </a:r>
            <a:r>
              <a:rPr lang="ru-RU" sz="1400" dirty="0"/>
              <a:t> к участникам закупки </a:t>
            </a:r>
            <a:r>
              <a:rPr lang="ru-RU" sz="1400" b="1" dirty="0"/>
              <a:t>требования, которые не указаны в документации о </a:t>
            </a:r>
            <a:r>
              <a:rPr lang="ru-RU" sz="1400" b="1" dirty="0" smtClean="0"/>
              <a:t>закупке</a:t>
            </a:r>
            <a:r>
              <a:rPr lang="ru-RU" sz="1400" dirty="0" smtClean="0"/>
              <a:t>;</a:t>
            </a:r>
          </a:p>
          <a:p>
            <a:endParaRPr lang="ru-RU" sz="800" dirty="0" smtClean="0"/>
          </a:p>
          <a:p>
            <a:r>
              <a:rPr lang="ru-RU" sz="1400" dirty="0" smtClean="0"/>
              <a:t>- Комиссия заказчика нарушила </a:t>
            </a:r>
            <a:r>
              <a:rPr lang="ru-RU" sz="1400" b="1" dirty="0" smtClean="0"/>
              <a:t>п. </a:t>
            </a:r>
            <a:r>
              <a:rPr lang="ru-RU" sz="1400" b="1" dirty="0"/>
              <a:t>2 </a:t>
            </a:r>
            <a:r>
              <a:rPr lang="ru-RU" sz="1400" b="1" dirty="0" smtClean="0"/>
              <a:t>ч. </a:t>
            </a:r>
            <a:r>
              <a:rPr lang="ru-RU" sz="1400" b="1" dirty="0"/>
              <a:t>1, </a:t>
            </a:r>
            <a:r>
              <a:rPr lang="ru-RU" sz="1400" b="1" dirty="0" smtClean="0"/>
              <a:t>ч. </a:t>
            </a:r>
            <a:r>
              <a:rPr lang="ru-RU" sz="1400" b="1" dirty="0"/>
              <a:t>6 </a:t>
            </a:r>
            <a:r>
              <a:rPr lang="ru-RU" sz="1400" b="1" dirty="0" smtClean="0"/>
              <a:t>ст. </a:t>
            </a:r>
            <a:r>
              <a:rPr lang="ru-RU" sz="1400" b="1" dirty="0"/>
              <a:t>3 </a:t>
            </a:r>
            <a:r>
              <a:rPr lang="ru-RU" sz="1400" dirty="0"/>
              <a:t>Закона № 223-ФЗ</a:t>
            </a:r>
          </a:p>
          <a:p>
            <a:endParaRPr lang="ru-RU" sz="1400" dirty="0" smtClean="0"/>
          </a:p>
          <a:p>
            <a:endParaRPr lang="ru-RU" sz="1400" dirty="0"/>
          </a:p>
          <a:p>
            <a:r>
              <a:rPr lang="ru-RU" sz="1400" dirty="0" smtClean="0"/>
              <a:t> </a:t>
            </a:r>
            <a:endParaRPr lang="ru-RU" sz="1400" dirty="0"/>
          </a:p>
          <a:p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5306166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7487477" y="6309321"/>
            <a:ext cx="4704523" cy="3037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29"/>
          <p:cNvSpPr/>
          <p:nvPr/>
        </p:nvSpPr>
        <p:spPr>
          <a:xfrm>
            <a:off x="9731400" y="0"/>
            <a:ext cx="2460600" cy="6309321"/>
          </a:xfrm>
          <a:prstGeom prst="rect">
            <a:avLst/>
          </a:prstGeom>
          <a:solidFill>
            <a:srgbClr val="F7F7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pic>
        <p:nvPicPr>
          <p:cNvPr id="10" name="Рисунок 26"/>
          <p:cNvPicPr/>
          <p:nvPr/>
        </p:nvPicPr>
        <p:blipFill>
          <a:blip r:embed="rId3"/>
          <a:stretch/>
        </p:blipFill>
        <p:spPr>
          <a:xfrm rot="10800000">
            <a:off x="10800523" y="4973634"/>
            <a:ext cx="1399680" cy="1288440"/>
          </a:xfrm>
          <a:prstGeom prst="rect">
            <a:avLst/>
          </a:prstGeom>
          <a:ln w="0">
            <a:noFill/>
          </a:ln>
        </p:spPr>
      </p:pic>
      <p:pic>
        <p:nvPicPr>
          <p:cNvPr id="11" name="Рисунок 15"/>
          <p:cNvPicPr/>
          <p:nvPr/>
        </p:nvPicPr>
        <p:blipFill>
          <a:blip r:embed="rId4"/>
          <a:stretch/>
        </p:blipFill>
        <p:spPr>
          <a:xfrm rot="10800000">
            <a:off x="10764240" y="0"/>
            <a:ext cx="1427760" cy="867960"/>
          </a:xfrm>
          <a:prstGeom prst="rect">
            <a:avLst/>
          </a:prstGeom>
          <a:ln w="0">
            <a:noFill/>
          </a:ln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9839738" y="47990"/>
            <a:ext cx="1164332" cy="5821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Прямоугольник 1">
            <a:extLst>
              <a:ext uri="{FF2B5EF4-FFF2-40B4-BE49-F238E27FC236}">
                <a16:creationId xmlns="" xmlns:a16="http://schemas.microsoft.com/office/drawing/2014/main" id="{11E7C30E-5CC3-40CA-AE46-C611AD1B4832}"/>
              </a:ext>
            </a:extLst>
          </p:cNvPr>
          <p:cNvSpPr/>
          <p:nvPr/>
        </p:nvSpPr>
        <p:spPr>
          <a:xfrm>
            <a:off x="100802" y="113785"/>
            <a:ext cx="947142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rgbClr val="067082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     </a:t>
            </a:r>
            <a:r>
              <a:rPr lang="ru-RU" b="1" dirty="0" smtClean="0">
                <a:solidFill>
                  <a:srgbClr val="067082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НАРУШЕНИЯ ПРИ ОПИСАНИИ ОБЪЕКТА ЗАКУПКИ  </a:t>
            </a:r>
            <a:endParaRPr lang="ru-RU" sz="1600" dirty="0">
              <a:solidFill>
                <a:srgbClr val="067082"/>
              </a:solidFill>
            </a:endParaRPr>
          </a:p>
        </p:txBody>
      </p:sp>
      <p:sp>
        <p:nvSpPr>
          <p:cNvPr id="4" name="Прямоугольник 3">
            <a:extLst>
              <a:ext uri="{FF2B5EF4-FFF2-40B4-BE49-F238E27FC236}">
                <a16:creationId xmlns="" xmlns:a16="http://schemas.microsoft.com/office/drawing/2014/main" id="{E7E54AB7-EA27-436B-BD47-7FB82018538A}"/>
              </a:ext>
            </a:extLst>
          </p:cNvPr>
          <p:cNvSpPr/>
          <p:nvPr/>
        </p:nvSpPr>
        <p:spPr>
          <a:xfrm>
            <a:off x="-7992" y="580487"/>
            <a:ext cx="4575207" cy="16619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800" dirty="0" smtClean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US" sz="1400" b="1" dirty="0" smtClean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US" sz="1400" b="1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cxnSp>
        <p:nvCxnSpPr>
          <p:cNvPr id="12" name="Прямая соединительная линия 11">
            <a:extLst>
              <a:ext uri="{FF2B5EF4-FFF2-40B4-BE49-F238E27FC236}">
                <a16:creationId xmlns="" xmlns:a16="http://schemas.microsoft.com/office/drawing/2014/main" id="{B495EDC3-F1E2-42D6-94B9-C9319D618009}"/>
              </a:ext>
            </a:extLst>
          </p:cNvPr>
          <p:cNvCxnSpPr>
            <a:cxnSpLocks/>
          </p:cNvCxnSpPr>
          <p:nvPr/>
        </p:nvCxnSpPr>
        <p:spPr>
          <a:xfrm flipV="1">
            <a:off x="92599" y="485112"/>
            <a:ext cx="9202722" cy="28364"/>
          </a:xfrm>
          <a:prstGeom prst="line">
            <a:avLst/>
          </a:prstGeom>
          <a:ln w="38100">
            <a:solidFill>
              <a:srgbClr val="007E8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>
            <a:extLst>
              <a:ext uri="{FF2B5EF4-FFF2-40B4-BE49-F238E27FC236}">
                <a16:creationId xmlns:a16="http://schemas.microsoft.com/office/drawing/2014/main" xmlns="" id="{F85F5BFA-A05E-4CD6-B27F-29580D556990}"/>
              </a:ext>
            </a:extLst>
          </p:cNvPr>
          <p:cNvCxnSpPr>
            <a:cxnSpLocks/>
          </p:cNvCxnSpPr>
          <p:nvPr/>
        </p:nvCxnSpPr>
        <p:spPr>
          <a:xfrm>
            <a:off x="4398962" y="551281"/>
            <a:ext cx="26627" cy="6061831"/>
          </a:xfrm>
          <a:prstGeom prst="line">
            <a:avLst/>
          </a:prstGeom>
          <a:ln w="38100">
            <a:solidFill>
              <a:srgbClr val="007E8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>
            <a:extLst>
              <a:ext uri="{FF2B5EF4-FFF2-40B4-BE49-F238E27FC236}">
                <a16:creationId xmlns:a16="http://schemas.microsoft.com/office/drawing/2014/main" xmlns="" id="{C93BCCED-D288-4B58-ADFB-9AA9BE8F3826}"/>
              </a:ext>
            </a:extLst>
          </p:cNvPr>
          <p:cNvCxnSpPr>
            <a:cxnSpLocks/>
          </p:cNvCxnSpPr>
          <p:nvPr/>
        </p:nvCxnSpPr>
        <p:spPr>
          <a:xfrm>
            <a:off x="-25082" y="6569901"/>
            <a:ext cx="9723197" cy="43211"/>
          </a:xfrm>
          <a:prstGeom prst="line">
            <a:avLst/>
          </a:prstGeom>
          <a:ln w="38100">
            <a:solidFill>
              <a:srgbClr val="007E8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Прямоугольник 15">
            <a:extLst>
              <a:ext uri="{FF2B5EF4-FFF2-40B4-BE49-F238E27FC236}">
                <a16:creationId xmlns="" xmlns:a16="http://schemas.microsoft.com/office/drawing/2014/main" id="{E7E54AB7-EA27-436B-BD47-7FB82018538A}"/>
              </a:ext>
            </a:extLst>
          </p:cNvPr>
          <p:cNvSpPr/>
          <p:nvPr/>
        </p:nvSpPr>
        <p:spPr>
          <a:xfrm>
            <a:off x="4425589" y="298451"/>
            <a:ext cx="5269953" cy="67710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400" b="1" u="sng" dirty="0" smtClean="0"/>
          </a:p>
          <a:p>
            <a:r>
              <a:rPr lang="ru-RU" sz="1400" b="1" u="sng" dirty="0" smtClean="0"/>
              <a:t>Выводы комиссии УФАС</a:t>
            </a:r>
            <a:r>
              <a:rPr lang="ru-RU" sz="1400" dirty="0" smtClean="0"/>
              <a:t>:</a:t>
            </a:r>
          </a:p>
          <a:p>
            <a:endParaRPr lang="ru-RU" sz="800" dirty="0"/>
          </a:p>
          <a:p>
            <a:pPr algn="just">
              <a:defRPr/>
            </a:pPr>
            <a:r>
              <a:rPr lang="ru-RU" sz="1400" dirty="0" smtClean="0"/>
              <a:t> </a:t>
            </a:r>
            <a:r>
              <a:rPr lang="ru-RU" sz="1400" dirty="0"/>
              <a:t>С учётом </a:t>
            </a:r>
            <a:r>
              <a:rPr lang="ru-RU" sz="1400" dirty="0" smtClean="0"/>
              <a:t>установленных обстоятельств</a:t>
            </a:r>
            <a:r>
              <a:rPr lang="ru-RU" sz="1400" dirty="0"/>
              <a:t>, Комиссия Тюменского УФАС России приходит к выводу, что </a:t>
            </a:r>
            <a:r>
              <a:rPr lang="ru-RU" sz="1400" b="1" dirty="0"/>
              <a:t>заказчиком не доказана (не обоснована) потребность в конкретных значениях характеристик</a:t>
            </a:r>
            <a:r>
              <a:rPr lang="ru-RU" sz="1400" dirty="0"/>
              <a:t> «Область построения», «Скорость печати», «Температура стола», «Температура экструдера, °C», «Толщина слоя, мкм» закупаемого 3D принтера, </a:t>
            </a:r>
            <a:r>
              <a:rPr lang="ru-RU" sz="1400" b="1" dirty="0"/>
              <a:t>а также не подтверждено наличие на соответствующем товарном рынке 3D принтера эквивалентного </a:t>
            </a:r>
            <a:r>
              <a:rPr lang="ru-RU" sz="1400" b="1" dirty="0" err="1"/>
              <a:t>Maestro</a:t>
            </a:r>
            <a:r>
              <a:rPr lang="ru-RU" sz="1400" b="1" dirty="0"/>
              <a:t> </a:t>
            </a:r>
            <a:r>
              <a:rPr lang="ru-RU" sz="1400" b="1" dirty="0" err="1"/>
              <a:t>Grand</a:t>
            </a:r>
            <a:r>
              <a:rPr lang="ru-RU" sz="1400" b="1" dirty="0"/>
              <a:t> 2</a:t>
            </a:r>
            <a:r>
              <a:rPr lang="ru-RU" sz="1400" dirty="0"/>
              <a:t>, характеристики которого установлены в описании объекта закупки.</a:t>
            </a:r>
          </a:p>
          <a:p>
            <a:pPr algn="just">
              <a:defRPr/>
            </a:pPr>
            <a:endParaRPr lang="ru-RU" sz="800" dirty="0"/>
          </a:p>
          <a:p>
            <a:r>
              <a:rPr lang="ru-RU" sz="1400" dirty="0"/>
              <a:t>У</a:t>
            </a:r>
            <a:r>
              <a:rPr lang="ru-RU" sz="1400" dirty="0" smtClean="0"/>
              <a:t>казание </a:t>
            </a:r>
            <a:r>
              <a:rPr lang="ru-RU" sz="1400" dirty="0"/>
              <a:t>конкретного товарного знака </a:t>
            </a:r>
            <a:r>
              <a:rPr lang="ru-RU" sz="1400" b="1" dirty="0"/>
              <a:t>или требований к закупаемому товару, свидетельствующих о его конкретном производителе</a:t>
            </a:r>
            <a:r>
              <a:rPr lang="ru-RU" sz="1400" dirty="0"/>
              <a:t>, в отсутствие специфики такого товара, его использования приводят к созданию необоснованных препятствий для участников закупки, влекут сокращение их количества, что </a:t>
            </a:r>
            <a:r>
              <a:rPr lang="ru-RU" sz="1400" b="1" dirty="0"/>
              <a:t>является признаком ограничения </a:t>
            </a:r>
            <a:r>
              <a:rPr lang="ru-RU" sz="1400" b="1" dirty="0" smtClean="0"/>
              <a:t>конкуренции   </a:t>
            </a:r>
          </a:p>
          <a:p>
            <a:r>
              <a:rPr lang="ru-RU" sz="1400" b="1" dirty="0"/>
              <a:t> </a:t>
            </a:r>
            <a:r>
              <a:rPr lang="ru-RU" sz="1400" b="1" dirty="0" smtClean="0"/>
              <a:t>(</a:t>
            </a:r>
            <a:r>
              <a:rPr lang="ru-RU" sz="1400" i="1" dirty="0" smtClean="0"/>
              <a:t>п.10. Обзора судебной практики Верховного суда РФ по вопросам связанным с применением №223-ФЗ от 16.05.2018 г.)</a:t>
            </a:r>
          </a:p>
          <a:p>
            <a:endParaRPr lang="ru-RU" sz="800" b="1" dirty="0">
              <a:cs typeface="Times New Roman" panose="02020603050405020304" pitchFamily="18" charset="0"/>
            </a:endParaRPr>
          </a:p>
          <a:p>
            <a:r>
              <a:rPr lang="ru-RU" sz="1400" b="1" dirty="0"/>
              <a:t>Таким образом</a:t>
            </a:r>
            <a:r>
              <a:rPr lang="ru-RU" sz="1400" dirty="0"/>
              <a:t>, действия Заказчика при формировании описания предмета закупки в части установления требований к характеристикам товара </a:t>
            </a:r>
            <a:r>
              <a:rPr lang="ru-RU" sz="1400" dirty="0" smtClean="0"/>
              <a:t>носят </a:t>
            </a:r>
            <a:r>
              <a:rPr lang="ru-RU" sz="1400" dirty="0"/>
              <a:t>дискриминационный характер, необоснованно </a:t>
            </a:r>
            <a:r>
              <a:rPr lang="ru-RU" sz="1400" dirty="0" smtClean="0"/>
              <a:t>ограничивают </a:t>
            </a:r>
            <a:r>
              <a:rPr lang="ru-RU" sz="1400" dirty="0"/>
              <a:t>конкуренцию среди потенциальных участников закупки и нарушают требования </a:t>
            </a:r>
            <a:r>
              <a:rPr lang="ru-RU" sz="1400" b="1" dirty="0" smtClean="0"/>
              <a:t>п </a:t>
            </a:r>
            <a:r>
              <a:rPr lang="ru-RU" sz="1400" b="1" dirty="0"/>
              <a:t>2 </a:t>
            </a:r>
            <a:r>
              <a:rPr lang="ru-RU" sz="1400" b="1" dirty="0" smtClean="0"/>
              <a:t>ч. </a:t>
            </a:r>
            <a:r>
              <a:rPr lang="ru-RU" sz="1400" b="1" dirty="0"/>
              <a:t>1, </a:t>
            </a:r>
            <a:r>
              <a:rPr lang="ru-RU" sz="1400" b="1" dirty="0" smtClean="0"/>
              <a:t>п. </a:t>
            </a:r>
            <a:r>
              <a:rPr lang="ru-RU" sz="1400" b="1" dirty="0"/>
              <a:t>3 </a:t>
            </a:r>
            <a:r>
              <a:rPr lang="ru-RU" sz="1400" b="1" dirty="0" smtClean="0"/>
              <a:t>ч. </a:t>
            </a:r>
            <a:r>
              <a:rPr lang="ru-RU" sz="1400" b="1" dirty="0"/>
              <a:t>3, </a:t>
            </a:r>
            <a:r>
              <a:rPr lang="ru-RU" sz="1400" b="1" dirty="0" smtClean="0"/>
              <a:t>п. </a:t>
            </a:r>
            <a:r>
              <a:rPr lang="ru-RU" sz="1400" b="1" dirty="0"/>
              <a:t>2 части 6.1 </a:t>
            </a:r>
            <a:r>
              <a:rPr lang="ru-RU" sz="1400" b="1" dirty="0" smtClean="0"/>
              <a:t>ст. </a:t>
            </a:r>
            <a:r>
              <a:rPr lang="ru-RU" sz="1400" b="1" dirty="0"/>
              <a:t>3 Закона № 223-ФЗ, </a:t>
            </a:r>
            <a:r>
              <a:rPr lang="ru-RU" sz="1400" dirty="0"/>
              <a:t>что образует признаки состава административного правонарушения предусмотренного </a:t>
            </a:r>
            <a:r>
              <a:rPr lang="ru-RU" sz="1400" b="1" dirty="0"/>
              <a:t>частью 3 статьи 7.30.4</a:t>
            </a:r>
            <a:r>
              <a:rPr lang="ru-RU" sz="1400" dirty="0"/>
              <a:t> КоАП РФ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92599" y="710353"/>
            <a:ext cx="433299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dirty="0">
                <a:ea typeface="Times New Roman" panose="02020603050405020304" pitchFamily="18" charset="0"/>
              </a:rPr>
              <a:t>По мнению заявителя</a:t>
            </a:r>
            <a:r>
              <a:rPr lang="ru-RU" sz="1400" dirty="0">
                <a:ea typeface="Times New Roman" panose="02020603050405020304" pitchFamily="18" charset="0"/>
              </a:rPr>
              <a:t>, Заказчиком в позиции 22 (3D принтер) Спецификации (приложение к Техническому заданию) </a:t>
            </a:r>
            <a:r>
              <a:rPr lang="ru-RU" sz="1400" b="1" dirty="0">
                <a:ea typeface="Times New Roman" panose="02020603050405020304" pitchFamily="18" charset="0"/>
              </a:rPr>
              <a:t>установлены характеристики закупаемого товара, которые по совокупности соответствуют только одной модели </a:t>
            </a:r>
            <a:r>
              <a:rPr lang="ru-RU" sz="1400" dirty="0">
                <a:ea typeface="Times New Roman" panose="02020603050405020304" pitchFamily="18" charset="0"/>
              </a:rPr>
              <a:t>закупаемого 3D принтера (</a:t>
            </a:r>
            <a:r>
              <a:rPr lang="ru-RU" sz="1400" dirty="0" err="1">
                <a:ea typeface="Times New Roman" panose="02020603050405020304" pitchFamily="18" charset="0"/>
              </a:rPr>
              <a:t>Maestro</a:t>
            </a:r>
            <a:r>
              <a:rPr lang="ru-RU" sz="1400" dirty="0">
                <a:ea typeface="Times New Roman" panose="02020603050405020304" pitchFamily="18" charset="0"/>
              </a:rPr>
              <a:t> </a:t>
            </a:r>
            <a:r>
              <a:rPr lang="ru-RU" sz="1400" dirty="0" err="1">
                <a:ea typeface="Times New Roman" panose="02020603050405020304" pitchFamily="18" charset="0"/>
              </a:rPr>
              <a:t>Grand</a:t>
            </a:r>
            <a:r>
              <a:rPr lang="ru-RU" sz="1400" dirty="0">
                <a:ea typeface="Times New Roman" panose="02020603050405020304" pitchFamily="18" charset="0"/>
              </a:rPr>
              <a:t> 2, производитель MAESTRO), что ограничивает конкуренцию среди потенциальных участников закупки, ввиду отсутствия на рынке эквивалентного товара с установленными </a:t>
            </a:r>
            <a:r>
              <a:rPr lang="ru-RU" sz="1400" dirty="0" smtClean="0">
                <a:ea typeface="Times New Roman" panose="02020603050405020304" pitchFamily="18" charset="0"/>
              </a:rPr>
              <a:t>характеристиками.</a:t>
            </a:r>
          </a:p>
          <a:p>
            <a:endParaRPr lang="ru-RU" sz="1400" dirty="0">
              <a:ea typeface="Times New Roman" panose="02020603050405020304" pitchFamily="18" charset="0"/>
            </a:endParaRPr>
          </a:p>
          <a:p>
            <a:endParaRPr lang="ru-RU" sz="1400" dirty="0" smtClean="0">
              <a:ea typeface="Times New Roman" panose="02020603050405020304" pitchFamily="18" charset="0"/>
            </a:endParaRPr>
          </a:p>
          <a:p>
            <a:endParaRPr lang="ru-RU" sz="1400" dirty="0">
              <a:ea typeface="Times New Roman" panose="02020603050405020304" pitchFamily="18" charset="0"/>
            </a:endParaRPr>
          </a:p>
          <a:p>
            <a:endParaRPr lang="ru-RU" sz="1400" dirty="0" smtClean="0">
              <a:ea typeface="Times New Roman" panose="02020603050405020304" pitchFamily="18" charset="0"/>
            </a:endParaRPr>
          </a:p>
          <a:p>
            <a:endParaRPr lang="ru-RU" sz="1400" dirty="0">
              <a:ea typeface="Times New Roman" panose="02020603050405020304" pitchFamily="18" charset="0"/>
            </a:endParaRPr>
          </a:p>
          <a:p>
            <a:endParaRPr lang="ru-RU" sz="1400" dirty="0" smtClean="0">
              <a:ea typeface="Times New Roman" panose="02020603050405020304" pitchFamily="18" charset="0"/>
            </a:endParaRPr>
          </a:p>
          <a:p>
            <a:endParaRPr lang="ru-RU" sz="1400" dirty="0" smtClean="0">
              <a:ea typeface="Times New Roman" panose="02020603050405020304" pitchFamily="18" charset="0"/>
            </a:endParaRPr>
          </a:p>
          <a:p>
            <a:endParaRPr lang="ru-RU" sz="1400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92599" y="2957122"/>
            <a:ext cx="4270505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dirty="0" smtClean="0"/>
              <a:t>Заказчик пояснил</a:t>
            </a:r>
            <a:r>
              <a:rPr lang="ru-RU" sz="1400" dirty="0" smtClean="0"/>
              <a:t>, что при формировании начальной максимальной цены договора в отношении позиции 22 (3D принтер) в адрес заказчика поступило 3 (три) коммерческих предложения, согласно которым </a:t>
            </a:r>
            <a:r>
              <a:rPr lang="ru-RU" sz="1400" b="1" dirty="0" smtClean="0"/>
              <a:t>предложен только 3D принтер </a:t>
            </a:r>
            <a:r>
              <a:rPr lang="ru-RU" sz="1400" b="1" dirty="0" err="1" smtClean="0"/>
              <a:t>Maestro</a:t>
            </a:r>
            <a:r>
              <a:rPr lang="ru-RU" sz="1400" b="1" dirty="0" smtClean="0"/>
              <a:t> </a:t>
            </a:r>
            <a:r>
              <a:rPr lang="ru-RU" sz="1400" b="1" dirty="0" err="1" smtClean="0"/>
              <a:t>Grand</a:t>
            </a:r>
            <a:r>
              <a:rPr lang="ru-RU" sz="1400" b="1" dirty="0" smtClean="0"/>
              <a:t> 2</a:t>
            </a:r>
            <a:r>
              <a:rPr lang="ru-RU" sz="1400" dirty="0" smtClean="0"/>
              <a:t>, производителя MAESTRO.</a:t>
            </a:r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251275300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7487477" y="6309321"/>
            <a:ext cx="4704523" cy="3037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29"/>
          <p:cNvSpPr/>
          <p:nvPr/>
        </p:nvSpPr>
        <p:spPr>
          <a:xfrm>
            <a:off x="9731400" y="0"/>
            <a:ext cx="2460600" cy="6309321"/>
          </a:xfrm>
          <a:prstGeom prst="rect">
            <a:avLst/>
          </a:prstGeom>
          <a:solidFill>
            <a:srgbClr val="F7F7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pic>
        <p:nvPicPr>
          <p:cNvPr id="10" name="Рисунок 26"/>
          <p:cNvPicPr/>
          <p:nvPr/>
        </p:nvPicPr>
        <p:blipFill>
          <a:blip r:embed="rId3"/>
          <a:stretch/>
        </p:blipFill>
        <p:spPr>
          <a:xfrm rot="10800000">
            <a:off x="10800523" y="4973634"/>
            <a:ext cx="1399680" cy="1288440"/>
          </a:xfrm>
          <a:prstGeom prst="rect">
            <a:avLst/>
          </a:prstGeom>
          <a:ln w="0">
            <a:noFill/>
          </a:ln>
        </p:spPr>
      </p:pic>
      <p:pic>
        <p:nvPicPr>
          <p:cNvPr id="11" name="Рисунок 15"/>
          <p:cNvPicPr/>
          <p:nvPr/>
        </p:nvPicPr>
        <p:blipFill>
          <a:blip r:embed="rId4"/>
          <a:stretch/>
        </p:blipFill>
        <p:spPr>
          <a:xfrm rot="10800000">
            <a:off x="10764240" y="0"/>
            <a:ext cx="1427760" cy="867960"/>
          </a:xfrm>
          <a:prstGeom prst="rect">
            <a:avLst/>
          </a:prstGeom>
          <a:ln w="0">
            <a:noFill/>
          </a:ln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9839738" y="47990"/>
            <a:ext cx="1164332" cy="5821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Прямоугольник 1">
            <a:extLst>
              <a:ext uri="{FF2B5EF4-FFF2-40B4-BE49-F238E27FC236}">
                <a16:creationId xmlns="" xmlns:a16="http://schemas.microsoft.com/office/drawing/2014/main" id="{11E7C30E-5CC3-40CA-AE46-C611AD1B4832}"/>
              </a:ext>
            </a:extLst>
          </p:cNvPr>
          <p:cNvSpPr/>
          <p:nvPr/>
        </p:nvSpPr>
        <p:spPr>
          <a:xfrm>
            <a:off x="100802" y="113785"/>
            <a:ext cx="947142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rgbClr val="067082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     </a:t>
            </a:r>
            <a:r>
              <a:rPr lang="ru-RU" b="1" dirty="0" smtClean="0">
                <a:solidFill>
                  <a:srgbClr val="067082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НАРУШЕНИЯ ПРИ ОПИСАНИИ ОБЪЕКТА ЗАКУПКИ  </a:t>
            </a:r>
            <a:endParaRPr lang="ru-RU" sz="1600" dirty="0">
              <a:solidFill>
                <a:srgbClr val="067082"/>
              </a:solidFill>
            </a:endParaRPr>
          </a:p>
        </p:txBody>
      </p:sp>
      <p:sp>
        <p:nvSpPr>
          <p:cNvPr id="4" name="Прямоугольник 3">
            <a:extLst>
              <a:ext uri="{FF2B5EF4-FFF2-40B4-BE49-F238E27FC236}">
                <a16:creationId xmlns="" xmlns:a16="http://schemas.microsoft.com/office/drawing/2014/main" id="{E7E54AB7-EA27-436B-BD47-7FB82018538A}"/>
              </a:ext>
            </a:extLst>
          </p:cNvPr>
          <p:cNvSpPr/>
          <p:nvPr/>
        </p:nvSpPr>
        <p:spPr>
          <a:xfrm>
            <a:off x="-7992" y="580487"/>
            <a:ext cx="4575207" cy="16619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800" dirty="0" smtClean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US" sz="1400" b="1" dirty="0" smtClean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US" sz="1400" b="1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cxnSp>
        <p:nvCxnSpPr>
          <p:cNvPr id="12" name="Прямая соединительная линия 11">
            <a:extLst>
              <a:ext uri="{FF2B5EF4-FFF2-40B4-BE49-F238E27FC236}">
                <a16:creationId xmlns="" xmlns:a16="http://schemas.microsoft.com/office/drawing/2014/main" id="{B495EDC3-F1E2-42D6-94B9-C9319D618009}"/>
              </a:ext>
            </a:extLst>
          </p:cNvPr>
          <p:cNvCxnSpPr>
            <a:cxnSpLocks/>
          </p:cNvCxnSpPr>
          <p:nvPr/>
        </p:nvCxnSpPr>
        <p:spPr>
          <a:xfrm flipV="1">
            <a:off x="92599" y="485112"/>
            <a:ext cx="9202722" cy="28364"/>
          </a:xfrm>
          <a:prstGeom prst="line">
            <a:avLst/>
          </a:prstGeom>
          <a:ln w="38100">
            <a:solidFill>
              <a:srgbClr val="007E8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>
            <a:extLst>
              <a:ext uri="{FF2B5EF4-FFF2-40B4-BE49-F238E27FC236}">
                <a16:creationId xmlns:a16="http://schemas.microsoft.com/office/drawing/2014/main" xmlns="" id="{F85F5BFA-A05E-4CD6-B27F-29580D556990}"/>
              </a:ext>
            </a:extLst>
          </p:cNvPr>
          <p:cNvCxnSpPr>
            <a:cxnSpLocks/>
          </p:cNvCxnSpPr>
          <p:nvPr/>
        </p:nvCxnSpPr>
        <p:spPr>
          <a:xfrm>
            <a:off x="4398962" y="551281"/>
            <a:ext cx="26627" cy="6061831"/>
          </a:xfrm>
          <a:prstGeom prst="line">
            <a:avLst/>
          </a:prstGeom>
          <a:ln w="38100">
            <a:solidFill>
              <a:srgbClr val="007E8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>
            <a:extLst>
              <a:ext uri="{FF2B5EF4-FFF2-40B4-BE49-F238E27FC236}">
                <a16:creationId xmlns:a16="http://schemas.microsoft.com/office/drawing/2014/main" xmlns="" id="{C93BCCED-D288-4B58-ADFB-9AA9BE8F3826}"/>
              </a:ext>
            </a:extLst>
          </p:cNvPr>
          <p:cNvCxnSpPr>
            <a:cxnSpLocks/>
          </p:cNvCxnSpPr>
          <p:nvPr/>
        </p:nvCxnSpPr>
        <p:spPr>
          <a:xfrm>
            <a:off x="-25082" y="6569901"/>
            <a:ext cx="9723197" cy="43211"/>
          </a:xfrm>
          <a:prstGeom prst="line">
            <a:avLst/>
          </a:prstGeom>
          <a:ln w="38100">
            <a:solidFill>
              <a:srgbClr val="007E8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Прямоугольник 15">
            <a:extLst>
              <a:ext uri="{FF2B5EF4-FFF2-40B4-BE49-F238E27FC236}">
                <a16:creationId xmlns="" xmlns:a16="http://schemas.microsoft.com/office/drawing/2014/main" id="{E7E54AB7-EA27-436B-BD47-7FB82018538A}"/>
              </a:ext>
            </a:extLst>
          </p:cNvPr>
          <p:cNvSpPr/>
          <p:nvPr/>
        </p:nvSpPr>
        <p:spPr>
          <a:xfrm>
            <a:off x="4425589" y="298451"/>
            <a:ext cx="5269953" cy="65864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400" b="1" u="sng" dirty="0" smtClean="0"/>
          </a:p>
          <a:p>
            <a:r>
              <a:rPr lang="ru-RU" sz="1400" b="1" u="sng" dirty="0" smtClean="0"/>
              <a:t>Выводы комиссии УФАС</a:t>
            </a:r>
            <a:r>
              <a:rPr lang="ru-RU" sz="1400" dirty="0" smtClean="0"/>
              <a:t>:</a:t>
            </a:r>
          </a:p>
          <a:p>
            <a:r>
              <a:rPr lang="ru-RU" sz="1400" dirty="0"/>
              <a:t>В заседании Комиссии представитель учреждения затруднился обосновать потребность в указании спорных характеристик с конкретными параметрами без использования диапазонных (вариативных) значений, но в то же время отметил, что конкретные значения характеристик закупаемого товара были установлены на основании 3 (трех) коммерческих предложений потенциальных поставщиков</a:t>
            </a:r>
            <a:r>
              <a:rPr lang="ru-RU" sz="1400" dirty="0" smtClean="0"/>
              <a:t>.</a:t>
            </a:r>
          </a:p>
          <a:p>
            <a:endParaRPr lang="ru-RU" sz="800" dirty="0"/>
          </a:p>
          <a:p>
            <a:r>
              <a:rPr lang="ru-RU" sz="1400" dirty="0"/>
              <a:t>Заявителем в содержании жалобы были приведены сравнительные таблицы с указанием сопоставимых характеристик товаров иных производителей многофункциональных устройств, которые </a:t>
            </a:r>
            <a:r>
              <a:rPr lang="ru-RU" sz="1400" dirty="0" smtClean="0"/>
              <a:t>могут </a:t>
            </a:r>
            <a:r>
              <a:rPr lang="ru-RU" sz="1400" dirty="0"/>
              <a:t>соответствовать потребности заказчика и обладают улучшенными характеристиками и повышенной производительностью.</a:t>
            </a:r>
          </a:p>
          <a:p>
            <a:pPr algn="just">
              <a:defRPr/>
            </a:pPr>
            <a:endParaRPr lang="ru-RU" sz="1400" dirty="0"/>
          </a:p>
          <a:p>
            <a:pPr algn="just">
              <a:defRPr/>
            </a:pPr>
            <a:r>
              <a:rPr lang="ru-RU" sz="1400" dirty="0"/>
              <a:t> З</a:t>
            </a:r>
            <a:r>
              <a:rPr lang="x-none" sz="1400" dirty="0"/>
              <a:t>аказчиком </a:t>
            </a:r>
            <a:r>
              <a:rPr lang="x-none" sz="1400" b="1" dirty="0"/>
              <a:t>не представлены доказательства</a:t>
            </a:r>
            <a:r>
              <a:rPr lang="x-none" sz="1400" dirty="0"/>
              <a:t>, подтверждающие наличие на рынке продукции </a:t>
            </a:r>
            <a:r>
              <a:rPr lang="x-none" sz="1400" b="1" dirty="0"/>
              <a:t>двух и более производителей </a:t>
            </a:r>
            <a:r>
              <a:rPr lang="x-none" sz="1400" dirty="0"/>
              <a:t>закупаемого товара с характеристиками, указанными в извещении об осуществлении закупки. </a:t>
            </a:r>
            <a:r>
              <a:rPr lang="x-none" sz="1400" b="1" dirty="0"/>
              <a:t>Специфика закупаемого товара не установлена</a:t>
            </a:r>
            <a:r>
              <a:rPr lang="ru-RU" sz="1400" b="1" dirty="0"/>
              <a:t>.</a:t>
            </a:r>
            <a:endParaRPr lang="ru-RU" sz="1400" b="1" dirty="0" smtClean="0"/>
          </a:p>
          <a:p>
            <a:pPr algn="just">
              <a:defRPr/>
            </a:pPr>
            <a:endParaRPr lang="ru-RU" sz="1400" dirty="0"/>
          </a:p>
          <a:p>
            <a:pPr algn="just">
              <a:defRPr/>
            </a:pPr>
            <a:r>
              <a:rPr lang="ru-RU" sz="1400" b="1" dirty="0"/>
              <a:t>Таким образом</a:t>
            </a:r>
            <a:r>
              <a:rPr lang="ru-RU" sz="1400" dirty="0"/>
              <a:t>, действия Заказчика при формировании описания предмета закупки в части установления требований к характеристикам товара </a:t>
            </a:r>
            <a:r>
              <a:rPr lang="ru-RU" sz="1400" dirty="0" smtClean="0"/>
              <a:t>нарушают </a:t>
            </a:r>
            <a:r>
              <a:rPr lang="ru-RU" sz="1400" dirty="0"/>
              <a:t>требования </a:t>
            </a:r>
            <a:r>
              <a:rPr lang="ru-RU" sz="1400" b="1" dirty="0" smtClean="0"/>
              <a:t>п. </a:t>
            </a:r>
            <a:r>
              <a:rPr lang="ru-RU" sz="1400" b="1" dirty="0"/>
              <a:t>2 </a:t>
            </a:r>
            <a:r>
              <a:rPr lang="ru-RU" sz="1400" b="1" dirty="0" smtClean="0"/>
              <a:t>ч. </a:t>
            </a:r>
            <a:r>
              <a:rPr lang="ru-RU" sz="1400" b="1" dirty="0"/>
              <a:t>1, </a:t>
            </a:r>
            <a:r>
              <a:rPr lang="ru-RU" sz="1400" b="1" dirty="0" smtClean="0"/>
              <a:t>п. </a:t>
            </a:r>
            <a:r>
              <a:rPr lang="ru-RU" sz="1400" b="1" dirty="0"/>
              <a:t>3 </a:t>
            </a:r>
            <a:r>
              <a:rPr lang="ru-RU" sz="1400" b="1" dirty="0" smtClean="0"/>
              <a:t>ч. </a:t>
            </a:r>
            <a:r>
              <a:rPr lang="ru-RU" sz="1400" b="1" dirty="0"/>
              <a:t>3, </a:t>
            </a:r>
            <a:r>
              <a:rPr lang="ru-RU" sz="1400" b="1" dirty="0" smtClean="0"/>
              <a:t>п. </a:t>
            </a:r>
            <a:r>
              <a:rPr lang="ru-RU" sz="1400" b="1" dirty="0"/>
              <a:t>2 </a:t>
            </a:r>
            <a:r>
              <a:rPr lang="ru-RU" sz="1400" b="1" dirty="0" smtClean="0"/>
              <a:t>ч. </a:t>
            </a:r>
            <a:r>
              <a:rPr lang="ru-RU" sz="1400" b="1" dirty="0"/>
              <a:t>6.1 </a:t>
            </a:r>
            <a:r>
              <a:rPr lang="ru-RU" sz="1400" b="1" dirty="0" smtClean="0"/>
              <a:t>ст. </a:t>
            </a:r>
            <a:r>
              <a:rPr lang="ru-RU" sz="1400" b="1" dirty="0"/>
              <a:t>3 Закона № 223-ФЗ, </a:t>
            </a:r>
            <a:r>
              <a:rPr lang="ru-RU" sz="1400" dirty="0"/>
              <a:t>что образует признаки состава административного правонарушения </a:t>
            </a:r>
            <a:r>
              <a:rPr lang="ru-RU" sz="1400" b="1" dirty="0" smtClean="0"/>
              <a:t>ч. 3 ст. </a:t>
            </a:r>
            <a:r>
              <a:rPr lang="ru-RU" sz="1400" b="1" dirty="0"/>
              <a:t>7.30.4</a:t>
            </a:r>
            <a:r>
              <a:rPr lang="ru-RU" sz="1400" dirty="0"/>
              <a:t> КоАП РФ.</a:t>
            </a:r>
          </a:p>
          <a:p>
            <a:pPr algn="just">
              <a:defRPr/>
            </a:pPr>
            <a:endParaRPr lang="ru-RU" sz="1400" dirty="0" smtClean="0"/>
          </a:p>
          <a:p>
            <a:pPr algn="just">
              <a:defRPr/>
            </a:pPr>
            <a:endParaRPr lang="ru-RU" sz="1400" dirty="0"/>
          </a:p>
          <a:p>
            <a:pPr algn="just">
              <a:defRPr/>
            </a:pPr>
            <a:endParaRPr lang="ru-RU" sz="8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92599" y="698142"/>
            <a:ext cx="4270505" cy="50475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just">
              <a:spcAft>
                <a:spcPts val="0"/>
              </a:spcAft>
            </a:pPr>
            <a:r>
              <a:rPr lang="ru-RU" sz="1400" b="1" dirty="0"/>
              <a:t>По мнению Заявителя</a:t>
            </a:r>
            <a:r>
              <a:rPr lang="ru-RU" sz="1400" dirty="0"/>
              <a:t>, заказчиком установлены характеристики закупаемого товара, которые по совокупности </a:t>
            </a:r>
            <a:r>
              <a:rPr lang="ru-RU" sz="1400" b="1" dirty="0"/>
              <a:t>соответствуют МФУ одного производителя (</a:t>
            </a:r>
            <a:r>
              <a:rPr lang="ru-RU" sz="1400" b="1" dirty="0" err="1"/>
              <a:t>Пантум</a:t>
            </a:r>
            <a:r>
              <a:rPr lang="ru-RU" sz="1400" b="1" dirty="0"/>
              <a:t>), </a:t>
            </a:r>
            <a:r>
              <a:rPr lang="ru-RU" sz="1400" dirty="0" smtClean="0"/>
              <a:t>что </a:t>
            </a:r>
            <a:r>
              <a:rPr lang="ru-RU" sz="1400" dirty="0"/>
              <a:t>ограничивает возможность </a:t>
            </a:r>
            <a:r>
              <a:rPr lang="ru-RU" sz="1400" dirty="0" smtClean="0"/>
              <a:t>подачи </a:t>
            </a:r>
            <a:r>
              <a:rPr lang="ru-RU" sz="1400" dirty="0"/>
              <a:t>на участие в закупке заявок предложения </a:t>
            </a:r>
            <a:r>
              <a:rPr lang="ru-RU" sz="1400" dirty="0" smtClean="0"/>
              <a:t>товаров </a:t>
            </a:r>
            <a:r>
              <a:rPr lang="ru-RU" sz="1400" dirty="0"/>
              <a:t>от иных производителей </a:t>
            </a:r>
            <a:r>
              <a:rPr lang="ru-RU" sz="1400" dirty="0" smtClean="0"/>
              <a:t>соответствующего </a:t>
            </a:r>
            <a:r>
              <a:rPr lang="ru-RU" sz="1400" dirty="0"/>
              <a:t>потребности Заказчика</a:t>
            </a:r>
            <a:r>
              <a:rPr lang="ru-RU" sz="1400" dirty="0" smtClean="0"/>
              <a:t>.</a:t>
            </a:r>
          </a:p>
          <a:p>
            <a:pPr indent="450215" algn="just">
              <a:spcAft>
                <a:spcPts val="0"/>
              </a:spcAft>
            </a:pPr>
            <a:endParaRPr lang="ru-RU" sz="1400" dirty="0"/>
          </a:p>
          <a:p>
            <a:pPr indent="450215" algn="just">
              <a:spcAft>
                <a:spcPts val="0"/>
              </a:spcAft>
            </a:pPr>
            <a:r>
              <a:rPr lang="ru-RU" sz="1400" dirty="0" smtClean="0"/>
              <a:t>В </a:t>
            </a:r>
            <a:r>
              <a:rPr lang="ru-RU" sz="1400" dirty="0"/>
              <a:t>числе таких характеристик заявитель указал такие как «Максимальный месячный объем печати (нагрузка), заявленный производителем: 100 000 стр.;</a:t>
            </a:r>
          </a:p>
          <a:p>
            <a:pPr indent="450215" algn="just">
              <a:spcAft>
                <a:spcPts val="0"/>
              </a:spcAft>
            </a:pPr>
            <a:r>
              <a:rPr lang="ru-RU" sz="1400" dirty="0"/>
              <a:t>Частота процессора: 1200 МГц;</a:t>
            </a:r>
          </a:p>
          <a:p>
            <a:pPr indent="450215" algn="just">
              <a:spcAft>
                <a:spcPts val="0"/>
              </a:spcAft>
            </a:pPr>
            <a:r>
              <a:rPr lang="ru-RU" sz="1400" dirty="0"/>
              <a:t>Объем оперативной памяти: 512 МБ;</a:t>
            </a:r>
          </a:p>
          <a:p>
            <a:pPr indent="450215" algn="just">
              <a:spcAft>
                <a:spcPts val="0"/>
              </a:spcAft>
            </a:pPr>
            <a:r>
              <a:rPr lang="ru-RU" sz="1400" dirty="0"/>
              <a:t>Емкость основного лотка подачи бумаги: 250 л.;</a:t>
            </a:r>
          </a:p>
          <a:p>
            <a:pPr indent="450215" algn="just">
              <a:spcAft>
                <a:spcPts val="0"/>
              </a:spcAft>
            </a:pPr>
            <a:r>
              <a:rPr lang="ru-RU" sz="1400" dirty="0"/>
              <a:t>Емкость многоцелевого лотка подачи бумаги: 60 л.;</a:t>
            </a:r>
          </a:p>
          <a:p>
            <a:pPr indent="450215" algn="just">
              <a:spcAft>
                <a:spcPts val="0"/>
              </a:spcAft>
            </a:pPr>
            <a:r>
              <a:rPr lang="ru-RU" sz="1400" dirty="0"/>
              <a:t>Емкость выходного лотка вывода бумаги: 150 л.;</a:t>
            </a:r>
          </a:p>
          <a:p>
            <a:pPr indent="450215" algn="just">
              <a:spcAft>
                <a:spcPts val="0"/>
              </a:spcAft>
            </a:pPr>
            <a:r>
              <a:rPr lang="ru-RU" sz="1400" dirty="0"/>
              <a:t>Скорость сканирования: симплекс –24 стр./мин.(A4) 25 </a:t>
            </a:r>
            <a:r>
              <a:rPr lang="ru-RU" sz="1400" dirty="0" err="1"/>
              <a:t>изобр</a:t>
            </a:r>
            <a:r>
              <a:rPr lang="ru-RU" sz="1400" dirty="0"/>
              <a:t>./мин (</a:t>
            </a:r>
            <a:r>
              <a:rPr lang="ru-RU" sz="1400" dirty="0" err="1"/>
              <a:t>Letter</a:t>
            </a:r>
            <a:r>
              <a:rPr lang="ru-RU" sz="1400" dirty="0"/>
              <a:t>); дуплекс 48 стр./мин. (A4) 50 </a:t>
            </a:r>
            <a:r>
              <a:rPr lang="ru-RU" sz="1400" dirty="0" err="1"/>
              <a:t>изобр</a:t>
            </a:r>
            <a:r>
              <a:rPr lang="ru-RU" sz="1400" dirty="0"/>
              <a:t>./мин (</a:t>
            </a:r>
            <a:r>
              <a:rPr lang="ru-RU" sz="1400" dirty="0" err="1"/>
              <a:t>Letter</a:t>
            </a:r>
            <a:r>
              <a:rPr lang="ru-RU" sz="1400" dirty="0"/>
              <a:t>)»</a:t>
            </a:r>
            <a:endParaRPr lang="ru-RU" sz="1400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97583756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6203</TotalTime>
  <Words>2532</Words>
  <Application>Microsoft Office PowerPoint</Application>
  <PresentationFormat>Широкоэкранный</PresentationFormat>
  <Paragraphs>290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5" baseType="lpstr">
      <vt:lpstr>Amiri</vt:lpstr>
      <vt:lpstr>Arial</vt:lpstr>
      <vt:lpstr>Calibri</vt:lpstr>
      <vt:lpstr>Calibri Light</vt:lpstr>
      <vt:lpstr>Constantia</vt:lpstr>
      <vt:lpstr>Myriad Pro</vt:lpstr>
      <vt:lpstr>Times New Roman</vt:lpstr>
      <vt:lpstr>Wingdings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Валентина Ивановна Пегова</dc:creator>
  <cp:lastModifiedBy>Юрий Дмитриевич Верзун</cp:lastModifiedBy>
  <cp:revision>255</cp:revision>
  <cp:lastPrinted>2025-10-31T03:57:37Z</cp:lastPrinted>
  <dcterms:created xsi:type="dcterms:W3CDTF">2022-10-19T06:50:11Z</dcterms:created>
  <dcterms:modified xsi:type="dcterms:W3CDTF">2025-10-31T04:31:05Z</dcterms:modified>
</cp:coreProperties>
</file>